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9"/>
  </p:notesMasterIdLst>
  <p:handoutMasterIdLst>
    <p:handoutMasterId r:id="rId50"/>
  </p:handoutMasterIdLst>
  <p:sldIdLst>
    <p:sldId id="258" r:id="rId2"/>
    <p:sldId id="307" r:id="rId3"/>
    <p:sldId id="308" r:id="rId4"/>
    <p:sldId id="321" r:id="rId5"/>
    <p:sldId id="320" r:id="rId6"/>
    <p:sldId id="322" r:id="rId7"/>
    <p:sldId id="309" r:id="rId8"/>
    <p:sldId id="323" r:id="rId9"/>
    <p:sldId id="342" r:id="rId10"/>
    <p:sldId id="324" r:id="rId11"/>
    <p:sldId id="310" r:id="rId12"/>
    <p:sldId id="311" r:id="rId13"/>
    <p:sldId id="313" r:id="rId14"/>
    <p:sldId id="314" r:id="rId15"/>
    <p:sldId id="317" r:id="rId16"/>
    <p:sldId id="318" r:id="rId17"/>
    <p:sldId id="319" r:id="rId18"/>
    <p:sldId id="325" r:id="rId19"/>
    <p:sldId id="327" r:id="rId20"/>
    <p:sldId id="328" r:id="rId21"/>
    <p:sldId id="329" r:id="rId22"/>
    <p:sldId id="330" r:id="rId23"/>
    <p:sldId id="315" r:id="rId24"/>
    <p:sldId id="336" r:id="rId25"/>
    <p:sldId id="337" r:id="rId26"/>
    <p:sldId id="338" r:id="rId27"/>
    <p:sldId id="346" r:id="rId28"/>
    <p:sldId id="347" r:id="rId29"/>
    <p:sldId id="348" r:id="rId30"/>
    <p:sldId id="349" r:id="rId31"/>
    <p:sldId id="339" r:id="rId32"/>
    <p:sldId id="340" r:id="rId33"/>
    <p:sldId id="341" r:id="rId34"/>
    <p:sldId id="331" r:id="rId35"/>
    <p:sldId id="332" r:id="rId36"/>
    <p:sldId id="333" r:id="rId37"/>
    <p:sldId id="334" r:id="rId38"/>
    <p:sldId id="335" r:id="rId39"/>
    <p:sldId id="343" r:id="rId40"/>
    <p:sldId id="344" r:id="rId41"/>
    <p:sldId id="345" r:id="rId42"/>
    <p:sldId id="350" r:id="rId43"/>
    <p:sldId id="351" r:id="rId44"/>
    <p:sldId id="353" r:id="rId45"/>
    <p:sldId id="352" r:id="rId46"/>
    <p:sldId id="316" r:id="rId47"/>
    <p:sldId id="306" r:id="rId48"/>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C1764A"/>
    <a:srgbClr val="692652"/>
    <a:srgbClr val="43200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09"/>
    <p:restoredTop sz="94544"/>
  </p:normalViewPr>
  <p:slideViewPr>
    <p:cSldViewPr snapToGrid="0" snapToObjects="1">
      <p:cViewPr>
        <p:scale>
          <a:sx n="139" d="100"/>
          <a:sy n="139" d="100"/>
        </p:scale>
        <p:origin x="432"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0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handoutMaster" Target="handoutMasters/handoutMaster1.xml"/><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1E7956CF-4255-1E41-952E-3522DE455183}" type="datetime1">
              <a:rPr lang="en-US"/>
              <a:pPr>
                <a:defRPr/>
              </a:pPr>
              <a:t>4/28/17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EBBD707-7863-434F-8114-956427BD5ABA}" type="slidenum">
              <a:rPr lang="en-US"/>
              <a:pPr>
                <a:defRPr/>
              </a:pPr>
              <a:t>‹#›</a:t>
            </a:fld>
            <a:endParaRPr lang="en-US"/>
          </a:p>
        </p:txBody>
      </p:sp>
    </p:spTree>
    <p:extLst>
      <p:ext uri="{BB962C8B-B14F-4D97-AF65-F5344CB8AC3E}">
        <p14:creationId xmlns:p14="http://schemas.microsoft.com/office/powerpoint/2010/main" val="30882616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13B3BDD9-E6C5-C749-AE2F-6EA2D98E67BD}" type="datetime1">
              <a:rPr lang="en-US"/>
              <a:pPr>
                <a:defRPr/>
              </a:pPr>
              <a:t>4/28/17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77ACE3F-D7B2-E443-8D8D-F037A4A0241D}" type="slidenum">
              <a:rPr lang="en-US"/>
              <a:pPr>
                <a:defRPr/>
              </a:pPr>
              <a:t>‹#›</a:t>
            </a:fld>
            <a:endParaRPr lang="en-US"/>
          </a:p>
        </p:txBody>
      </p:sp>
    </p:spTree>
    <p:extLst>
      <p:ext uri="{BB962C8B-B14F-4D97-AF65-F5344CB8AC3E}">
        <p14:creationId xmlns:p14="http://schemas.microsoft.com/office/powerpoint/2010/main" val="324642551"/>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77ACE3F-D7B2-E443-8D8D-F037A4A0241D}" type="slidenum">
              <a:rPr lang="en-US" smtClean="0"/>
              <a:pPr>
                <a:defRPr/>
              </a:pPr>
              <a:t>33</a:t>
            </a:fld>
            <a:endParaRPr lang="en-US"/>
          </a:p>
        </p:txBody>
      </p:sp>
    </p:spTree>
    <p:extLst>
      <p:ext uri="{BB962C8B-B14F-4D97-AF65-F5344CB8AC3E}">
        <p14:creationId xmlns:p14="http://schemas.microsoft.com/office/powerpoint/2010/main" val="1616390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Tree>
    <p:extLst>
      <p:ext uri="{BB962C8B-B14F-4D97-AF65-F5344CB8AC3E}">
        <p14:creationId xmlns:p14="http://schemas.microsoft.com/office/powerpoint/2010/main" val="1073077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3017" y="274638"/>
            <a:ext cx="8617966" cy="1143000"/>
          </a:xfrm>
        </p:spPr>
        <p:txBody>
          <a:bodyPr/>
          <a:lstStyle>
            <a:lvl1pPr>
              <a:defRPr baseline="0">
                <a:solidFill>
                  <a:schemeClr val="accent6">
                    <a:lumMod val="50000"/>
                  </a:schemeClr>
                </a:solidFill>
                <a:latin typeface="Powderfinger Type" charset="0"/>
              </a:defRPr>
            </a:lvl1pPr>
          </a:lstStyle>
          <a:p>
            <a:r>
              <a:rPr lang="en-AU" dirty="0" smtClean="0"/>
              <a:t>Click to edit Master title style</a:t>
            </a:r>
            <a:endParaRPr lang="en-US" dirty="0"/>
          </a:p>
        </p:txBody>
      </p:sp>
      <p:sp>
        <p:nvSpPr>
          <p:cNvPr id="3" name="Content Placeholder 2"/>
          <p:cNvSpPr>
            <a:spLocks noGrp="1"/>
          </p:cNvSpPr>
          <p:nvPr>
            <p:ph idx="1"/>
          </p:nvPr>
        </p:nvSpPr>
        <p:spPr>
          <a:xfrm>
            <a:off x="263017" y="1535320"/>
            <a:ext cx="8617966" cy="4660693"/>
          </a:xfrm>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Slide Number Placeholder 5"/>
          <p:cNvSpPr>
            <a:spLocks noGrp="1"/>
          </p:cNvSpPr>
          <p:nvPr>
            <p:ph type="sldNum" sz="quarter" idx="10"/>
          </p:nvPr>
        </p:nvSpPr>
        <p:spPr>
          <a:xfrm>
            <a:off x="7010400" y="6538913"/>
            <a:ext cx="2133600" cy="365125"/>
          </a:xfrm>
        </p:spPr>
        <p:txBody>
          <a:bodyPr/>
          <a:lstStyle>
            <a:lvl1pPr>
              <a:defRPr smtClean="0"/>
            </a:lvl1pPr>
          </a:lstStyle>
          <a:p>
            <a:pPr>
              <a:defRPr/>
            </a:pPr>
            <a:fld id="{DBB1F61E-D2C3-F043-9C6D-07E847FEE88A}" type="slidenum">
              <a:rPr lang="en-US"/>
              <a:pPr>
                <a:defRPr/>
              </a:pPr>
              <a:t>‹#›</a:t>
            </a:fld>
            <a:endParaRPr lang="en-US"/>
          </a:p>
        </p:txBody>
      </p:sp>
    </p:spTree>
    <p:extLst>
      <p:ext uri="{BB962C8B-B14F-4D97-AF65-F5344CB8AC3E}">
        <p14:creationId xmlns:p14="http://schemas.microsoft.com/office/powerpoint/2010/main" val="94548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Slide Number Placeholder 5"/>
          <p:cNvSpPr>
            <a:spLocks noGrp="1"/>
          </p:cNvSpPr>
          <p:nvPr>
            <p:ph type="sldNum" sz="quarter" idx="10"/>
          </p:nvPr>
        </p:nvSpPr>
        <p:spPr>
          <a:xfrm>
            <a:off x="7010400" y="6538913"/>
            <a:ext cx="2133600" cy="365125"/>
          </a:xfrm>
        </p:spPr>
        <p:txBody>
          <a:bodyPr/>
          <a:lstStyle>
            <a:lvl1pPr>
              <a:defRPr smtClean="0"/>
            </a:lvl1pPr>
          </a:lstStyle>
          <a:p>
            <a:pPr>
              <a:defRPr/>
            </a:pPr>
            <a:fld id="{C5C890CA-04A5-F249-9E4B-67186B64C6BE}" type="slidenum">
              <a:rPr lang="en-US"/>
              <a:pPr>
                <a:defRPr/>
              </a:pPr>
              <a:t>‹#›</a:t>
            </a:fld>
            <a:endParaRPr lang="en-US"/>
          </a:p>
        </p:txBody>
      </p:sp>
    </p:spTree>
    <p:extLst>
      <p:ext uri="{BB962C8B-B14F-4D97-AF65-F5344CB8AC3E}">
        <p14:creationId xmlns:p14="http://schemas.microsoft.com/office/powerpoint/2010/main" val="3125232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xfrm>
            <a:off x="7010400" y="6538913"/>
            <a:ext cx="2133600" cy="365125"/>
          </a:xfrm>
        </p:spPr>
        <p:txBody>
          <a:bodyPr/>
          <a:lstStyle>
            <a:lvl1pPr>
              <a:defRPr smtClean="0"/>
            </a:lvl1pPr>
          </a:lstStyle>
          <a:p>
            <a:pPr>
              <a:defRPr/>
            </a:pPr>
            <a:fld id="{D018DBE4-7C6E-FC43-A778-1487BF82E77F}" type="slidenum">
              <a:rPr lang="en-US"/>
              <a:pPr>
                <a:defRPr/>
              </a:pPr>
              <a:t>‹#›</a:t>
            </a:fld>
            <a:endParaRPr lang="en-US"/>
          </a:p>
        </p:txBody>
      </p:sp>
    </p:spTree>
    <p:extLst>
      <p:ext uri="{BB962C8B-B14F-4D97-AF65-F5344CB8AC3E}">
        <p14:creationId xmlns:p14="http://schemas.microsoft.com/office/powerpoint/2010/main" val="2749189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57200" y="274638"/>
            <a:ext cx="8229600" cy="1143000"/>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smtClean="0"/>
              <a:t>Click to edit Master title style</a:t>
            </a:r>
            <a:endParaRPr lang="en-US"/>
          </a:p>
        </p:txBody>
      </p:sp>
      <p:sp>
        <p:nvSpPr>
          <p:cNvPr id="1028" name="Text Placeholder 2"/>
          <p:cNvSpPr>
            <a:spLocks noGrp="1"/>
          </p:cNvSpPr>
          <p:nvPr>
            <p:ph type="body" idx="1"/>
          </p:nvPr>
        </p:nvSpPr>
        <p:spPr bwMode="auto">
          <a:xfrm>
            <a:off x="457200" y="1670050"/>
            <a:ext cx="8229600" cy="4525963"/>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charset="0"/>
              </a:defRPr>
            </a:lvl1pPr>
          </a:lstStyle>
          <a:p>
            <a:pPr>
              <a:defRPr/>
            </a:pPr>
            <a:fld id="{1671BC4E-9FFE-6A42-B43C-8618C8A479A0}" type="datetime1">
              <a:rPr lang="en-US"/>
              <a:pPr>
                <a:defRPr/>
              </a:pPr>
              <a:t>4/28/17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charset="0"/>
              </a:defRPr>
            </a:lvl1pPr>
          </a:lstStyle>
          <a:p>
            <a:pPr>
              <a:defRPr/>
            </a:pPr>
            <a:fld id="{CD19D875-D2BB-BC43-A2CF-A5266C0CA6E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Lst>
  <p:hf hdr="0" ftr="0" dt="0"/>
  <p:txStyles>
    <p:titleStyle>
      <a:lvl1pPr algn="ctr" defTabSz="457200" rtl="0" eaLnBrk="1" fontAlgn="base" hangingPunct="1">
        <a:spcBef>
          <a:spcPct val="0"/>
        </a:spcBef>
        <a:spcAft>
          <a:spcPct val="0"/>
        </a:spcAft>
        <a:defRPr sz="4400" kern="1200">
          <a:solidFill>
            <a:schemeClr val="tx1"/>
          </a:solidFill>
          <a:latin typeface="Arial"/>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Arial"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Arial"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Arial"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Arial"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3"/>
          <p:cNvSpPr>
            <a:spLocks noGrp="1"/>
          </p:cNvSpPr>
          <p:nvPr>
            <p:ph type="ctrTitle"/>
          </p:nvPr>
        </p:nvSpPr>
        <p:spPr/>
        <p:txBody>
          <a:bodyPr/>
          <a:lstStyle/>
          <a:p>
            <a:pPr eaLnBrk="1"/>
            <a:r>
              <a:rPr lang="en-US" sz="3600" dirty="0" smtClean="0">
                <a:latin typeface="Powderfinger Type"/>
                <a:cs typeface="Powderfinger Type"/>
              </a:rPr>
              <a:t>Who’s Asking?</a:t>
            </a:r>
            <a:endParaRPr lang="en-US" sz="1200" dirty="0">
              <a:latin typeface="Powderfinger Type"/>
              <a:cs typeface="Powderfinger Type"/>
            </a:endParaRPr>
          </a:p>
        </p:txBody>
      </p:sp>
      <p:sp>
        <p:nvSpPr>
          <p:cNvPr id="9218" name="Subtitle 4"/>
          <p:cNvSpPr>
            <a:spLocks noGrp="1"/>
          </p:cNvSpPr>
          <p:nvPr>
            <p:ph type="subTitle" idx="1"/>
          </p:nvPr>
        </p:nvSpPr>
        <p:spPr/>
        <p:txBody>
          <a:bodyPr/>
          <a:lstStyle/>
          <a:p>
            <a:pPr algn="r" eaLnBrk="1"/>
            <a:r>
              <a:rPr lang="en-US" sz="4400" b="1" dirty="0">
                <a:solidFill>
                  <a:srgbClr val="B06824"/>
                </a:solidFill>
                <a:latin typeface="Max's Handwritin"/>
                <a:cs typeface="Max's Handwritin"/>
              </a:rPr>
              <a:t>Geoff </a:t>
            </a:r>
            <a:r>
              <a:rPr lang="en-US" sz="4400" b="1" dirty="0" smtClean="0">
                <a:solidFill>
                  <a:srgbClr val="B06824"/>
                </a:solidFill>
                <a:latin typeface="Max's Handwritin"/>
                <a:cs typeface="Max's Handwritin"/>
              </a:rPr>
              <a:t>Huston, Joao </a:t>
            </a:r>
            <a:r>
              <a:rPr lang="en-US" sz="4400" b="1" smtClean="0">
                <a:solidFill>
                  <a:srgbClr val="B06824"/>
                </a:solidFill>
                <a:latin typeface="Max's Handwritin"/>
                <a:cs typeface="Max's Handwritin"/>
              </a:rPr>
              <a:t>Damas</a:t>
            </a:r>
            <a:r>
              <a:rPr lang="en-US" sz="4400" b="1" dirty="0">
                <a:solidFill>
                  <a:srgbClr val="B06824"/>
                </a:solidFill>
                <a:latin typeface="Max's Handwritin"/>
                <a:cs typeface="Max's Handwritin"/>
              </a:rPr>
              <a:t/>
            </a:r>
            <a:br>
              <a:rPr lang="en-US" sz="4400" b="1" dirty="0">
                <a:solidFill>
                  <a:srgbClr val="B06824"/>
                </a:solidFill>
                <a:latin typeface="Max's Handwritin"/>
                <a:cs typeface="Max's Handwritin"/>
              </a:rPr>
            </a:br>
            <a:r>
              <a:rPr lang="en-US" sz="2400" b="1" dirty="0" smtClean="0">
                <a:solidFill>
                  <a:srgbClr val="B06824"/>
                </a:solidFill>
                <a:latin typeface="Max's Handwritin"/>
                <a:cs typeface="Max's Handwritin"/>
              </a:rPr>
              <a:t>APNIC</a:t>
            </a:r>
          </a:p>
          <a:p>
            <a:pPr algn="r" eaLnBrk="1"/>
            <a:r>
              <a:rPr lang="en-US" sz="4400" b="1" dirty="0" smtClean="0">
                <a:solidFill>
                  <a:srgbClr val="B06824"/>
                </a:solidFill>
                <a:latin typeface="Max's Handwritin"/>
                <a:cs typeface="Max's Handwritin"/>
              </a:rPr>
              <a:t>Roy </a:t>
            </a:r>
            <a:r>
              <a:rPr lang="en-US" sz="4400" b="1" dirty="0" err="1" smtClean="0">
                <a:solidFill>
                  <a:srgbClr val="B06824"/>
                </a:solidFill>
                <a:latin typeface="Max's Handwritin"/>
                <a:cs typeface="Max's Handwritin"/>
              </a:rPr>
              <a:t>Arends</a:t>
            </a:r>
            <a:endParaRPr lang="en-US" sz="4400" b="1" dirty="0" smtClean="0">
              <a:solidFill>
                <a:srgbClr val="B06824"/>
              </a:solidFill>
              <a:latin typeface="Max's Handwritin"/>
              <a:cs typeface="Max's Handwritin"/>
            </a:endParaRPr>
          </a:p>
          <a:p>
            <a:pPr algn="r" eaLnBrk="1"/>
            <a:r>
              <a:rPr lang="en-US" sz="2400" b="1" dirty="0" smtClean="0">
                <a:solidFill>
                  <a:srgbClr val="B06824"/>
                </a:solidFill>
                <a:latin typeface="Max's Handwritin"/>
                <a:cs typeface="Max's Handwritin"/>
              </a:rPr>
              <a:t>ICANN</a:t>
            </a:r>
          </a:p>
        </p:txBody>
      </p:sp>
    </p:spTree>
    <p:extLst>
      <p:ext uri="{BB962C8B-B14F-4D97-AF65-F5344CB8AC3E}">
        <p14:creationId xmlns:p14="http://schemas.microsoft.com/office/powerpoint/2010/main" val="13504932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017" y="292926"/>
            <a:ext cx="8617966" cy="1143000"/>
          </a:xfrm>
        </p:spPr>
        <p:txBody>
          <a:bodyPr/>
          <a:lstStyle/>
          <a:p>
            <a:r>
              <a:rPr lang="en-US" dirty="0" smtClean="0"/>
              <a:t>Root Query Profile</a:t>
            </a:r>
            <a:endParaRPr lang="en-US" dirty="0"/>
          </a:p>
        </p:txBody>
      </p:sp>
      <p:sp>
        <p:nvSpPr>
          <p:cNvPr id="3" name="Content Placeholder 2"/>
          <p:cNvSpPr>
            <a:spLocks noGrp="1"/>
          </p:cNvSpPr>
          <p:nvPr>
            <p:ph idx="1"/>
          </p:nvPr>
        </p:nvSpPr>
        <p:spPr/>
        <p:txBody>
          <a:bodyPr/>
          <a:lstStyle/>
          <a:p>
            <a:pPr marL="0" indent="0">
              <a:buNone/>
            </a:pPr>
            <a:r>
              <a:rPr lang="en-US" sz="2800" dirty="0" smtClean="0"/>
              <a:t>DNS over IPv4 vs DNS over IPv6:</a:t>
            </a:r>
          </a:p>
          <a:p>
            <a:pPr marL="0" indent="0">
              <a:buNone/>
            </a:pPr>
            <a:endParaRPr lang="en-US" sz="2800" dirty="0"/>
          </a:p>
          <a:p>
            <a:pPr marL="0" indent="0">
              <a:buNone/>
            </a:pPr>
            <a:r>
              <a:rPr lang="en-US" sz="2800" dirty="0" smtClean="0"/>
              <a:t>Queries over IPv4:								84.3%</a:t>
            </a:r>
          </a:p>
          <a:p>
            <a:pPr marL="0" indent="0">
              <a:buNone/>
            </a:pPr>
            <a:r>
              <a:rPr lang="en-US" sz="2800" dirty="0" smtClean="0"/>
              <a:t>Queries over IPv6:								15.7%</a:t>
            </a:r>
            <a:endParaRPr lang="en-US" sz="2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10</a:t>
            </a:fld>
            <a:endParaRPr lang="en-US"/>
          </a:p>
        </p:txBody>
      </p:sp>
    </p:spTree>
    <p:extLst>
      <p:ext uri="{BB962C8B-B14F-4D97-AF65-F5344CB8AC3E}">
        <p14:creationId xmlns:p14="http://schemas.microsoft.com/office/powerpoint/2010/main" val="603481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Root Query Profile</a:t>
            </a:r>
            <a:endParaRPr lang="en-US"/>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11</a:t>
            </a:fld>
            <a:endParaRPr lang="en-US"/>
          </a:p>
        </p:txBody>
      </p:sp>
      <p:sp>
        <p:nvSpPr>
          <p:cNvPr id="6" name="TextBox 5"/>
          <p:cNvSpPr txBox="1"/>
          <p:nvPr/>
        </p:nvSpPr>
        <p:spPr>
          <a:xfrm>
            <a:off x="1051560" y="1792224"/>
            <a:ext cx="4916731" cy="461665"/>
          </a:xfrm>
          <a:prstGeom prst="rect">
            <a:avLst/>
          </a:prstGeom>
          <a:noFill/>
        </p:spPr>
        <p:txBody>
          <a:bodyPr wrap="none" rtlCol="0">
            <a:spAutoFit/>
          </a:bodyPr>
          <a:lstStyle/>
          <a:p>
            <a:r>
              <a:rPr lang="en-US" dirty="0" smtClean="0"/>
              <a:t>Query Types seen </a:t>
            </a:r>
            <a:r>
              <a:rPr lang="en-US" b="1" dirty="0" smtClean="0"/>
              <a:t>at</a:t>
            </a:r>
            <a:r>
              <a:rPr lang="en-US" dirty="0" smtClean="0"/>
              <a:t> a root server:</a:t>
            </a:r>
            <a:endParaRPr lang="en-US" dirty="0"/>
          </a:p>
        </p:txBody>
      </p:sp>
      <p:pic>
        <p:nvPicPr>
          <p:cNvPr id="7" name="Picture 6"/>
          <p:cNvPicPr>
            <a:picLocks noChangeAspect="1"/>
          </p:cNvPicPr>
          <p:nvPr/>
        </p:nvPicPr>
        <p:blipFill>
          <a:blip r:embed="rId2"/>
          <a:stretch>
            <a:fillRect/>
          </a:stretch>
        </p:blipFill>
        <p:spPr>
          <a:xfrm>
            <a:off x="2478024" y="2560065"/>
            <a:ext cx="2550922" cy="3758229"/>
          </a:xfrm>
          <a:prstGeom prst="rect">
            <a:avLst/>
          </a:prstGeom>
        </p:spPr>
      </p:pic>
    </p:spTree>
    <p:extLst>
      <p:ext uri="{BB962C8B-B14F-4D97-AF65-F5344CB8AC3E}">
        <p14:creationId xmlns:p14="http://schemas.microsoft.com/office/powerpoint/2010/main" val="1671502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Root Query Profile</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12</a:t>
            </a:fld>
            <a:endParaRPr lang="en-US"/>
          </a:p>
        </p:txBody>
      </p:sp>
      <p:sp>
        <p:nvSpPr>
          <p:cNvPr id="5" name="TextBox 4"/>
          <p:cNvSpPr txBox="1"/>
          <p:nvPr/>
        </p:nvSpPr>
        <p:spPr>
          <a:xfrm>
            <a:off x="576072" y="1499616"/>
            <a:ext cx="7242048" cy="1200329"/>
          </a:xfrm>
          <a:prstGeom prst="rect">
            <a:avLst/>
          </a:prstGeom>
          <a:noFill/>
        </p:spPr>
        <p:txBody>
          <a:bodyPr wrap="square" rtlCol="0">
            <a:spAutoFit/>
          </a:bodyPr>
          <a:lstStyle/>
          <a:p>
            <a:r>
              <a:rPr lang="en-US" dirty="0" smtClean="0"/>
              <a:t>Query Types seen </a:t>
            </a:r>
            <a:r>
              <a:rPr lang="en-US" b="1" dirty="0" smtClean="0"/>
              <a:t>at</a:t>
            </a:r>
            <a:r>
              <a:rPr lang="en-US" dirty="0" smtClean="0"/>
              <a:t> a root server vs queries seen directed </a:t>
            </a:r>
            <a:r>
              <a:rPr lang="en-US" b="1" dirty="0" smtClean="0"/>
              <a:t>to</a:t>
            </a:r>
            <a:r>
              <a:rPr lang="en-US" dirty="0" smtClean="0"/>
              <a:t> a </a:t>
            </a:r>
            <a:r>
              <a:rPr lang="en-US" dirty="0" smtClean="0"/>
              <a:t>root server </a:t>
            </a:r>
            <a:r>
              <a:rPr lang="en-US" dirty="0" smtClean="0"/>
              <a:t>relating to the root zone itself:</a:t>
            </a:r>
            <a:endParaRPr lang="en-US" dirty="0"/>
          </a:p>
        </p:txBody>
      </p:sp>
      <p:pic>
        <p:nvPicPr>
          <p:cNvPr id="7" name="Picture 6"/>
          <p:cNvPicPr>
            <a:picLocks noChangeAspect="1"/>
          </p:cNvPicPr>
          <p:nvPr/>
        </p:nvPicPr>
        <p:blipFill>
          <a:blip r:embed="rId2"/>
          <a:stretch>
            <a:fillRect/>
          </a:stretch>
        </p:blipFill>
        <p:spPr>
          <a:xfrm>
            <a:off x="2678176" y="2518250"/>
            <a:ext cx="3594608" cy="3833026"/>
          </a:xfrm>
          <a:prstGeom prst="rect">
            <a:avLst/>
          </a:prstGeom>
        </p:spPr>
      </p:pic>
    </p:spTree>
    <p:extLst>
      <p:ext uri="{BB962C8B-B14F-4D97-AF65-F5344CB8AC3E}">
        <p14:creationId xmlns:p14="http://schemas.microsoft.com/office/powerpoint/2010/main" val="1924082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Resolvers querying the Root</a:t>
            </a:r>
            <a:endParaRPr lang="en-US" dirty="0"/>
          </a:p>
        </p:txBody>
      </p:sp>
      <p:sp>
        <p:nvSpPr>
          <p:cNvPr id="3" name="Content Placeholder 2"/>
          <p:cNvSpPr>
            <a:spLocks noGrp="1"/>
          </p:cNvSpPr>
          <p:nvPr>
            <p:ph idx="1"/>
          </p:nvPr>
        </p:nvSpPr>
        <p:spPr>
          <a:xfrm>
            <a:off x="263017" y="2157984"/>
            <a:ext cx="8617966" cy="4038029"/>
          </a:xfrm>
        </p:spPr>
        <p:txBody>
          <a:bodyPr/>
          <a:lstStyle/>
          <a:p>
            <a:pPr marL="0" indent="0">
              <a:buNone/>
            </a:pPr>
            <a:r>
              <a:rPr lang="en-US" dirty="0" smtClean="0"/>
              <a:t>20M unique resolver IP addresses were seen in the analyzed data set</a:t>
            </a:r>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13</a:t>
            </a:fld>
            <a:endParaRPr lang="en-US"/>
          </a:p>
        </p:txBody>
      </p:sp>
    </p:spTree>
    <p:extLst>
      <p:ext uri="{BB962C8B-B14F-4D97-AF65-F5344CB8AC3E}">
        <p14:creationId xmlns:p14="http://schemas.microsoft.com/office/powerpoint/2010/main" val="143283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20 </a:t>
            </a:r>
            <a:r>
              <a:rPr lang="en-US" dirty="0" err="1" smtClean="0"/>
              <a:t>Queriers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04893002"/>
              </p:ext>
            </p:extLst>
          </p:nvPr>
        </p:nvGraphicFramePr>
        <p:xfrm>
          <a:off x="263525" y="1651995"/>
          <a:ext cx="8616949" cy="4427136"/>
        </p:xfrm>
        <a:graphic>
          <a:graphicData uri="http://schemas.openxmlformats.org/drawingml/2006/table">
            <a:tbl>
              <a:tblPr/>
              <a:tblGrid>
                <a:gridCol w="1303004"/>
                <a:gridCol w="1179362"/>
                <a:gridCol w="913054"/>
                <a:gridCol w="275818"/>
                <a:gridCol w="4945711"/>
              </a:tblGrid>
              <a:tr h="371289">
                <a:tc>
                  <a:txBody>
                    <a:bodyPr/>
                    <a:lstStyle/>
                    <a:p>
                      <a:pPr algn="l" fontAlgn="b"/>
                      <a:r>
                        <a:rPr lang="en-US" sz="1200" b="1" i="0" u="none" strike="noStrike">
                          <a:solidFill>
                            <a:srgbClr val="000000"/>
                          </a:solidFill>
                          <a:effectLst/>
                          <a:latin typeface="Calibri" charset="0"/>
                        </a:rPr>
                        <a:t>Resolver</a:t>
                      </a:r>
                    </a:p>
                  </a:txBody>
                  <a:tcPr marL="6336" marR="6336" marT="6336" marB="0" anchor="b">
                    <a:lnL>
                      <a:noFill/>
                    </a:lnL>
                    <a:lnR>
                      <a:noFill/>
                    </a:lnR>
                    <a:lnT>
                      <a:noFill/>
                    </a:lnT>
                    <a:lnB>
                      <a:noFill/>
                    </a:lnB>
                  </a:tcPr>
                </a:tc>
                <a:tc>
                  <a:txBody>
                    <a:bodyPr/>
                    <a:lstStyle/>
                    <a:p>
                      <a:pPr algn="ctr" fontAlgn="b"/>
                      <a:r>
                        <a:rPr lang="en-US" sz="1200" b="1" i="0" u="none" strike="noStrike">
                          <a:solidFill>
                            <a:srgbClr val="000000"/>
                          </a:solidFill>
                          <a:effectLst/>
                          <a:latin typeface="Calibri" charset="0"/>
                        </a:rPr>
                        <a:t>Total Share of Queries</a:t>
                      </a:r>
                    </a:p>
                  </a:txBody>
                  <a:tcPr marL="6336" marR="6336" marT="6336" marB="0" anchor="b">
                    <a:lnL>
                      <a:noFill/>
                    </a:lnL>
                    <a:lnR>
                      <a:noFill/>
                    </a:lnR>
                    <a:lnT>
                      <a:noFill/>
                    </a:lnT>
                    <a:lnB>
                      <a:noFill/>
                    </a:lnB>
                  </a:tcPr>
                </a:tc>
                <a:tc>
                  <a:txBody>
                    <a:bodyPr/>
                    <a:lstStyle/>
                    <a:p>
                      <a:pPr algn="ctr" fontAlgn="b"/>
                      <a:r>
                        <a:rPr lang="en-US" sz="1200" b="1" i="0" u="none" strike="noStrike" dirty="0" smtClean="0">
                          <a:solidFill>
                            <a:srgbClr val="000000"/>
                          </a:solidFill>
                          <a:effectLst/>
                          <a:latin typeface="Calibri" charset="0"/>
                        </a:rPr>
                        <a:t>NXDOMAIN resp.</a:t>
                      </a:r>
                      <a:r>
                        <a:rPr lang="en-US" sz="1200" b="1" i="0" u="none" strike="noStrike" baseline="0" dirty="0" smtClean="0">
                          <a:solidFill>
                            <a:srgbClr val="000000"/>
                          </a:solidFill>
                          <a:effectLst/>
                          <a:latin typeface="Calibri" charset="0"/>
                        </a:rPr>
                        <a:t> r</a:t>
                      </a:r>
                      <a:r>
                        <a:rPr lang="en-US" sz="1200" b="1" i="0" u="none" strike="noStrike" dirty="0" smtClean="0">
                          <a:solidFill>
                            <a:srgbClr val="000000"/>
                          </a:solidFill>
                          <a:effectLst/>
                          <a:latin typeface="Calibri" charset="0"/>
                        </a:rPr>
                        <a:t>ate</a:t>
                      </a:r>
                      <a:endParaRPr lang="en-US" sz="1200" b="1"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1"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1" i="0" u="none" strike="noStrike">
                          <a:solidFill>
                            <a:srgbClr val="000000"/>
                          </a:solidFill>
                          <a:effectLst/>
                          <a:latin typeface="Calibri" charset="0"/>
                        </a:rPr>
                        <a:t>AS Name</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199.16.156</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0.22%</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6.9</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AS13414  - TWITTER - Twitter Inc., US, United States of America</a:t>
                      </a:r>
                    </a:p>
                  </a:txBody>
                  <a:tcPr marL="6336" marR="6336" marT="6336" marB="0" anchor="b">
                    <a:lnL>
                      <a:noFill/>
                    </a:lnL>
                    <a:lnR>
                      <a:noFill/>
                    </a:lnR>
                    <a:lnT>
                      <a:noFill/>
                    </a:lnT>
                    <a:lnB>
                      <a:noFill/>
                    </a:lnB>
                  </a:tcPr>
                </a:tc>
              </a:tr>
              <a:tr h="202752">
                <a:tc>
                  <a:txBody>
                    <a:bodyPr/>
                    <a:lstStyle/>
                    <a:p>
                      <a:pPr algn="l" fontAlgn="b"/>
                      <a:r>
                        <a:rPr lang="tr-TR" sz="1200" b="0" i="0" u="none" strike="noStrike" dirty="0" smtClean="0">
                          <a:solidFill>
                            <a:srgbClr val="000000"/>
                          </a:solidFill>
                          <a:effectLst/>
                          <a:latin typeface="Calibri" charset="0"/>
                        </a:rPr>
                        <a:t>212.19.128</a:t>
                      </a:r>
                      <a:endParaRPr lang="tr-T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0.21%</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0.5</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AS50482 - KAZAKHTELECOM-AS , KZ Kazakhstan</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129.56.0</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dirty="0">
                          <a:solidFill>
                            <a:srgbClr val="000000"/>
                          </a:solidFill>
                          <a:effectLst/>
                          <a:latin typeface="Calibri" charset="0"/>
                        </a:rPr>
                        <a:t>0.17%</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1.4</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AS327952 -  AS-NATCOM, NG Nigeria</a:t>
                      </a:r>
                    </a:p>
                  </a:txBody>
                  <a:tcPr marL="6336" marR="6336" marT="6336" marB="0" anchor="b">
                    <a:lnL>
                      <a:noFill/>
                    </a:lnL>
                    <a:lnR>
                      <a:noFill/>
                    </a:lnR>
                    <a:lnT>
                      <a:noFill/>
                    </a:lnT>
                    <a:lnB>
                      <a:noFill/>
                    </a:lnB>
                  </a:tcPr>
                </a:tc>
              </a:tr>
              <a:tr h="202752">
                <a:tc>
                  <a:txBody>
                    <a:bodyPr/>
                    <a:lstStyle/>
                    <a:p>
                      <a:pPr algn="l" fontAlgn="b"/>
                      <a:r>
                        <a:rPr lang="nb-NO" sz="1200" b="0" i="0" u="none" strike="noStrike" dirty="0" smtClean="0">
                          <a:solidFill>
                            <a:srgbClr val="000000"/>
                          </a:solidFill>
                          <a:effectLst/>
                          <a:latin typeface="Calibri" charset="0"/>
                        </a:rPr>
                        <a:t>213.5.255</a:t>
                      </a:r>
                      <a:endParaRPr lang="nb-NO"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0.16%</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99.8</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AS50188 - KOLNET,  PL Poland</a:t>
                      </a:r>
                    </a:p>
                  </a:txBody>
                  <a:tcPr marL="6336" marR="6336" marT="6336" marB="0" anchor="b">
                    <a:lnL>
                      <a:noFill/>
                    </a:lnL>
                    <a:lnR>
                      <a:noFill/>
                    </a:lnR>
                    <a:lnT>
                      <a:noFill/>
                    </a:lnT>
                    <a:lnB>
                      <a:noFill/>
                    </a:lnB>
                  </a:tcPr>
                </a:tc>
              </a:tr>
              <a:tr h="202752">
                <a:tc>
                  <a:txBody>
                    <a:bodyPr/>
                    <a:lstStyle/>
                    <a:p>
                      <a:pPr algn="l" fontAlgn="b"/>
                      <a:r>
                        <a:rPr lang="nb-NO" sz="1200" b="0" i="0" u="none" strike="noStrike" dirty="0" smtClean="0">
                          <a:solidFill>
                            <a:srgbClr val="000000"/>
                          </a:solidFill>
                          <a:effectLst/>
                          <a:latin typeface="Calibri" charset="0"/>
                        </a:rPr>
                        <a:t>213.5.255</a:t>
                      </a:r>
                      <a:endParaRPr lang="nb-NO"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0.16%</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99.9</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AS50188 - KOLNET,  PL Poland</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116.9.94</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dirty="0">
                          <a:solidFill>
                            <a:srgbClr val="000000"/>
                          </a:solidFill>
                          <a:effectLst/>
                          <a:latin typeface="Calibri" charset="0"/>
                        </a:rPr>
                        <a:t>0.15%</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67.9</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AS4134 - CHINANET-BACKBONE No.31,Jin-rong Street, CN China</a:t>
                      </a:r>
                    </a:p>
                  </a:txBody>
                  <a:tcPr marL="6336" marR="6336" marT="6336" marB="0" anchor="b">
                    <a:lnL>
                      <a:noFill/>
                    </a:lnL>
                    <a:lnR>
                      <a:noFill/>
                    </a:lnR>
                    <a:lnT>
                      <a:noFill/>
                    </a:lnT>
                    <a:lnB>
                      <a:noFill/>
                    </a:lnB>
                  </a:tcPr>
                </a:tc>
              </a:tr>
              <a:tr h="202752">
                <a:tc>
                  <a:txBody>
                    <a:bodyPr/>
                    <a:lstStyle/>
                    <a:p>
                      <a:pPr algn="l" fontAlgn="b"/>
                      <a:r>
                        <a:rPr lang="is-IS" sz="1200" b="0" i="0" u="none" strike="noStrike" dirty="0" smtClean="0">
                          <a:solidFill>
                            <a:srgbClr val="000000"/>
                          </a:solidFill>
                          <a:effectLst/>
                          <a:latin typeface="Calibri" charset="0"/>
                        </a:rPr>
                        <a:t>62.201.215</a:t>
                      </a:r>
                      <a:endParaRPr lang="is-IS"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0.14%</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99.3</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AS44217 IQNETWORKS, IQ Iraq</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129.56.0</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0.11%</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1.7</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AS327952 - AS-NATCOM, NG Nigeria</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104.156.86</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0.11%</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0.0</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AS54113 - FASTLY, US United States of America</a:t>
                      </a:r>
                    </a:p>
                  </a:txBody>
                  <a:tcPr marL="6336" marR="6336" marT="6336" marB="0" anchor="b">
                    <a:lnL>
                      <a:noFill/>
                    </a:lnL>
                    <a:lnR>
                      <a:noFill/>
                    </a:lnR>
                    <a:lnT>
                      <a:noFill/>
                    </a:lnT>
                    <a:lnB>
                      <a:noFill/>
                    </a:lnB>
                  </a:tcPr>
                </a:tc>
              </a:tr>
              <a:tr h="202752">
                <a:tc>
                  <a:txBody>
                    <a:bodyPr/>
                    <a:lstStyle/>
                    <a:p>
                      <a:pPr algn="l" fontAlgn="b"/>
                      <a:r>
                        <a:rPr lang="en-US" sz="1200" b="0" i="0" u="none" strike="noStrike" dirty="0">
                          <a:solidFill>
                            <a:srgbClr val="000000"/>
                          </a:solidFill>
                          <a:effectLst/>
                          <a:latin typeface="Calibri" charset="0"/>
                        </a:rPr>
                        <a:t>2a02:cb80:2110</a:t>
                      </a:r>
                      <a:r>
                        <a:rPr lang="en-US" sz="1200" b="0" i="0" u="none" strike="noStrike" dirty="0" smtClean="0">
                          <a:solidFill>
                            <a:srgbClr val="000000"/>
                          </a:solidFill>
                          <a:effectLst/>
                          <a:latin typeface="Calibri" charset="0"/>
                        </a:rPr>
                        <a:t>::</a:t>
                      </a:r>
                      <a:endParaRPr lang="en-US"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0.11%</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94.5</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AS43766 - MTC-KSA-AS , SA Saudi Arabia</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85.62.233</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0.11%</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100.0</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pt-BR" sz="1200" b="0" i="0" u="none" strike="noStrike" dirty="0">
                          <a:solidFill>
                            <a:srgbClr val="000000"/>
                          </a:solidFill>
                          <a:effectLst/>
                          <a:latin typeface="Calibri" charset="0"/>
                        </a:rPr>
                        <a:t>AS12479 - UNI2-AS , ES Spain</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177.74.154</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0.10%</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100.0</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AS263650 - Clicfacil Computadores, Servisos e Telecomunicate, BR Brazil</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85.62.229</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0.10%</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100.0</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pt-BR" sz="1200" b="0" i="0" u="none" strike="noStrike">
                          <a:solidFill>
                            <a:srgbClr val="000000"/>
                          </a:solidFill>
                          <a:effectLst/>
                          <a:latin typeface="Calibri" charset="0"/>
                        </a:rPr>
                        <a:t>AS12479 - UNI2-AS , ES Spain</a:t>
                      </a:r>
                    </a:p>
                  </a:txBody>
                  <a:tcPr marL="6336" marR="6336" marT="6336" marB="0" anchor="b">
                    <a:lnL>
                      <a:noFill/>
                    </a:lnL>
                    <a:lnR>
                      <a:noFill/>
                    </a:lnR>
                    <a:lnT>
                      <a:noFill/>
                    </a:lnT>
                    <a:lnB>
                      <a:noFill/>
                    </a:lnB>
                  </a:tcPr>
                </a:tc>
              </a:tr>
              <a:tr h="202752">
                <a:tc>
                  <a:txBody>
                    <a:bodyPr/>
                    <a:lstStyle/>
                    <a:p>
                      <a:pPr algn="l" fontAlgn="b"/>
                      <a:r>
                        <a:rPr lang="nb-NO" sz="1200" b="0" i="0" u="none" strike="noStrike" dirty="0" smtClean="0">
                          <a:solidFill>
                            <a:srgbClr val="000000"/>
                          </a:solidFill>
                          <a:effectLst/>
                          <a:latin typeface="Calibri" charset="0"/>
                        </a:rPr>
                        <a:t>199.59.148</a:t>
                      </a:r>
                      <a:endParaRPr lang="nb-NO"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0.09%</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6.6</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AS13414  - TWITTER - Twitter Inc., US, United States of America</a:t>
                      </a:r>
                    </a:p>
                  </a:txBody>
                  <a:tcPr marL="6336" marR="6336" marT="6336" marB="0" anchor="b">
                    <a:lnL>
                      <a:noFill/>
                    </a:lnL>
                    <a:lnR>
                      <a:noFill/>
                    </a:lnR>
                    <a:lnT>
                      <a:noFill/>
                    </a:lnT>
                    <a:lnB>
                      <a:noFill/>
                    </a:lnB>
                  </a:tcPr>
                </a:tc>
              </a:tr>
              <a:tr h="202752">
                <a:tc>
                  <a:txBody>
                    <a:bodyPr/>
                    <a:lstStyle/>
                    <a:p>
                      <a:pPr algn="l" fontAlgn="b"/>
                      <a:r>
                        <a:rPr lang="sk-SK" sz="1200" b="0" i="0" u="none" strike="noStrike" dirty="0" smtClean="0">
                          <a:solidFill>
                            <a:srgbClr val="000000"/>
                          </a:solidFill>
                          <a:effectLst/>
                          <a:latin typeface="Calibri" charset="0"/>
                        </a:rPr>
                        <a:t>61.164.15</a:t>
                      </a:r>
                      <a:endParaRPr lang="sk-SK"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0.09%</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0.0</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AS4134 - CHINANET-BACKBONE No.31,Jin-rong Street, CN China</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204.194.239</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0.09%</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94.2</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AS30607 302-DIRECT-MEDIA-ASN, US United States</a:t>
                      </a:r>
                    </a:p>
                  </a:txBody>
                  <a:tcPr marL="6336" marR="6336" marT="6336" marB="0" anchor="b">
                    <a:lnL>
                      <a:noFill/>
                    </a:lnL>
                    <a:lnR>
                      <a:noFill/>
                    </a:lnR>
                    <a:lnT>
                      <a:noFill/>
                    </a:lnT>
                    <a:lnB>
                      <a:noFill/>
                    </a:lnB>
                  </a:tcPr>
                </a:tc>
              </a:tr>
              <a:tr h="202752">
                <a:tc>
                  <a:txBody>
                    <a:bodyPr/>
                    <a:lstStyle/>
                    <a:p>
                      <a:pPr algn="l" fontAlgn="b"/>
                      <a:r>
                        <a:rPr lang="is-IS" sz="1200" b="0" i="0" u="none" strike="noStrike" dirty="0">
                          <a:solidFill>
                            <a:srgbClr val="000000"/>
                          </a:solidFill>
                          <a:effectLst/>
                          <a:latin typeface="Calibri" charset="0"/>
                        </a:rPr>
                        <a:t>2620:119:13</a:t>
                      </a:r>
                      <a:r>
                        <a:rPr lang="is-IS" sz="1200" b="0" i="0" u="none" strike="noStrike" dirty="0" smtClean="0">
                          <a:solidFill>
                            <a:srgbClr val="000000"/>
                          </a:solidFill>
                          <a:effectLst/>
                          <a:latin typeface="Calibri" charset="0"/>
                        </a:rPr>
                        <a:t>::</a:t>
                      </a:r>
                      <a:endParaRPr lang="is-IS"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0.09%</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94.3</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AS36692 - OPENDNS - OpenDNS, US United States of America</a:t>
                      </a:r>
                    </a:p>
                  </a:txBody>
                  <a:tcPr marL="6336" marR="6336" marT="6336" marB="0" anchor="b">
                    <a:lnL>
                      <a:noFill/>
                    </a:lnL>
                    <a:lnR>
                      <a:noFill/>
                    </a:lnR>
                    <a:lnT>
                      <a:noFill/>
                    </a:lnT>
                    <a:lnB>
                      <a:noFill/>
                    </a:lnB>
                  </a:tcPr>
                </a:tc>
              </a:tr>
              <a:tr h="202752">
                <a:tc>
                  <a:txBody>
                    <a:bodyPr/>
                    <a:lstStyle/>
                    <a:p>
                      <a:pPr algn="l" fontAlgn="b"/>
                      <a:r>
                        <a:rPr lang="is-IS" sz="1200" b="0" i="0" u="none" strike="noStrike" dirty="0">
                          <a:solidFill>
                            <a:srgbClr val="000000"/>
                          </a:solidFill>
                          <a:effectLst/>
                          <a:latin typeface="Calibri" charset="0"/>
                        </a:rPr>
                        <a:t>2620:119:13</a:t>
                      </a:r>
                      <a:r>
                        <a:rPr lang="is-IS" sz="1200" b="0" i="0" u="none" strike="noStrike" dirty="0" smtClean="0">
                          <a:solidFill>
                            <a:srgbClr val="000000"/>
                          </a:solidFill>
                          <a:effectLst/>
                          <a:latin typeface="Calibri" charset="0"/>
                        </a:rPr>
                        <a:t>::</a:t>
                      </a:r>
                      <a:endParaRPr lang="is-IS"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0.09%</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94.1</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AS36692 - OPENDNS - OpenDNS, US United States of America</a:t>
                      </a:r>
                    </a:p>
                  </a:txBody>
                  <a:tcPr marL="6336" marR="6336" marT="6336" marB="0" anchor="b">
                    <a:lnL>
                      <a:noFill/>
                    </a:lnL>
                    <a:lnR>
                      <a:noFill/>
                    </a:lnR>
                    <a:lnT>
                      <a:noFill/>
                    </a:lnT>
                    <a:lnB>
                      <a:noFill/>
                    </a:lnB>
                  </a:tcPr>
                </a:tc>
              </a:tr>
              <a:tr h="202752">
                <a:tc>
                  <a:txBody>
                    <a:bodyPr/>
                    <a:lstStyle/>
                    <a:p>
                      <a:pPr algn="l" fontAlgn="b"/>
                      <a:r>
                        <a:rPr lang="is-IS" sz="1200" b="0" i="0" u="none" strike="noStrike" dirty="0">
                          <a:solidFill>
                            <a:srgbClr val="000000"/>
                          </a:solidFill>
                          <a:effectLst/>
                          <a:latin typeface="Calibri" charset="0"/>
                        </a:rPr>
                        <a:t>2620:119:13</a:t>
                      </a:r>
                      <a:r>
                        <a:rPr lang="is-IS" sz="1200" b="0" i="0" u="none" strike="noStrike" dirty="0" smtClean="0">
                          <a:solidFill>
                            <a:srgbClr val="000000"/>
                          </a:solidFill>
                          <a:effectLst/>
                          <a:latin typeface="Calibri" charset="0"/>
                        </a:rPr>
                        <a:t>::</a:t>
                      </a:r>
                      <a:endParaRPr lang="is-IS"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0.09%</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94.0</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AS36692 - OPENDNS - OpenDNS, US United States of America</a:t>
                      </a:r>
                    </a:p>
                  </a:txBody>
                  <a:tcPr marL="6336" marR="6336" marT="6336" marB="0" anchor="b">
                    <a:lnL>
                      <a:noFill/>
                    </a:lnL>
                    <a:lnR>
                      <a:noFill/>
                    </a:lnR>
                    <a:lnT>
                      <a:noFill/>
                    </a:lnT>
                    <a:lnB>
                      <a:noFill/>
                    </a:lnB>
                  </a:tcPr>
                </a:tc>
              </a:tr>
              <a:tr h="202752">
                <a:tc>
                  <a:txBody>
                    <a:bodyPr/>
                    <a:lstStyle/>
                    <a:p>
                      <a:pPr algn="l" fontAlgn="b"/>
                      <a:r>
                        <a:rPr lang="is-IS" sz="1200" b="0" i="0" u="none" strike="noStrike" dirty="0">
                          <a:solidFill>
                            <a:srgbClr val="000000"/>
                          </a:solidFill>
                          <a:effectLst/>
                          <a:latin typeface="Calibri" charset="0"/>
                        </a:rPr>
                        <a:t>2620:119:13</a:t>
                      </a:r>
                      <a:r>
                        <a:rPr lang="is-IS" sz="1200" b="0" i="0" u="none" strike="noStrike" dirty="0" smtClean="0">
                          <a:solidFill>
                            <a:srgbClr val="000000"/>
                          </a:solidFill>
                          <a:effectLst/>
                          <a:latin typeface="Calibri" charset="0"/>
                        </a:rPr>
                        <a:t>::</a:t>
                      </a:r>
                      <a:endParaRPr lang="is-IS"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0.09%</a:t>
                      </a:r>
                    </a:p>
                  </a:txBody>
                  <a:tcPr marL="6336" marR="6336" marT="6336" marB="0" anchor="b">
                    <a:lnL>
                      <a:noFill/>
                    </a:lnL>
                    <a:lnR>
                      <a:noFill/>
                    </a:lnR>
                    <a:lnT>
                      <a:noFill/>
                    </a:lnT>
                    <a:lnB>
                      <a:noFill/>
                    </a:lnB>
                  </a:tcPr>
                </a:tc>
                <a:tc>
                  <a:txBody>
                    <a:bodyPr/>
                    <a:lstStyle/>
                    <a:p>
                      <a:pPr algn="r" fontAlgn="b"/>
                      <a:r>
                        <a:rPr lang="en-US" sz="1200" b="0" i="0" u="none" strike="noStrike" dirty="0" smtClean="0">
                          <a:solidFill>
                            <a:srgbClr val="000000"/>
                          </a:solidFill>
                          <a:effectLst/>
                          <a:latin typeface="Calibri" charset="0"/>
                        </a:rPr>
                        <a:t>94.1</a:t>
                      </a:r>
                      <a:r>
                        <a:rPr lang="mr-IN" sz="1200" b="0" i="0" u="none" strike="noStrike" dirty="0" smtClean="0">
                          <a:solidFill>
                            <a:srgbClr val="000000"/>
                          </a:solidFill>
                          <a:effectLst/>
                          <a:latin typeface="Calibri" charset="0"/>
                        </a:rPr>
                        <a:t>%</a:t>
                      </a:r>
                      <a:endParaRPr lang="mr-IN"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dirty="0">
                          <a:solidFill>
                            <a:srgbClr val="000000"/>
                          </a:solidFill>
                          <a:effectLst/>
                          <a:latin typeface="Calibri" charset="0"/>
                        </a:rPr>
                        <a:t>AS36692 - OPENDNS - </a:t>
                      </a:r>
                      <a:r>
                        <a:rPr lang="en-US" sz="1200" b="0" i="0" u="none" strike="noStrike" dirty="0" err="1">
                          <a:solidFill>
                            <a:srgbClr val="000000"/>
                          </a:solidFill>
                          <a:effectLst/>
                          <a:latin typeface="Calibri" charset="0"/>
                        </a:rPr>
                        <a:t>OpenDNS</a:t>
                      </a:r>
                      <a:r>
                        <a:rPr lang="en-US" sz="1200" b="0" i="0" u="none" strike="noStrike" dirty="0">
                          <a:solidFill>
                            <a:srgbClr val="000000"/>
                          </a:solidFill>
                          <a:effectLst/>
                          <a:latin typeface="Calibri" charset="0"/>
                        </a:rPr>
                        <a:t>, US United States of America</a:t>
                      </a:r>
                    </a:p>
                  </a:txBody>
                  <a:tcPr marL="6336" marR="6336" marT="6336" marB="0" anchor="b">
                    <a:lnL>
                      <a:noFill/>
                    </a:lnL>
                    <a:lnR>
                      <a:noFill/>
                    </a:lnR>
                    <a:lnT>
                      <a:noFill/>
                    </a:lnT>
                    <a:lnB>
                      <a:noFill/>
                    </a:lnB>
                  </a:tcPr>
                </a:tc>
              </a:tr>
            </a:tbl>
          </a:graphicData>
        </a:graphic>
      </p:graphicFrame>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14</a:t>
            </a:fld>
            <a:endParaRPr lang="en-US"/>
          </a:p>
        </p:txBody>
      </p:sp>
      <p:sp>
        <p:nvSpPr>
          <p:cNvPr id="3" name="TextBox 2"/>
          <p:cNvSpPr txBox="1"/>
          <p:nvPr/>
        </p:nvSpPr>
        <p:spPr>
          <a:xfrm>
            <a:off x="4041648" y="6345048"/>
            <a:ext cx="4727576" cy="338554"/>
          </a:xfrm>
          <a:prstGeom prst="rect">
            <a:avLst/>
          </a:prstGeom>
          <a:noFill/>
        </p:spPr>
        <p:txBody>
          <a:bodyPr wrap="none" rtlCol="0">
            <a:spAutoFit/>
          </a:bodyPr>
          <a:lstStyle/>
          <a:p>
            <a:r>
              <a:rPr lang="en-US" sz="1600" smtClean="0"/>
              <a:t>As seen by one root server system over Feb 2017</a:t>
            </a:r>
            <a:endParaRPr lang="en-US" sz="1600"/>
          </a:p>
        </p:txBody>
      </p:sp>
    </p:spTree>
    <p:extLst>
      <p:ext uri="{BB962C8B-B14F-4D97-AF65-F5344CB8AC3E}">
        <p14:creationId xmlns:p14="http://schemas.microsoft.com/office/powerpoint/2010/main" val="58233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Intensity</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49808" y="1181896"/>
            <a:ext cx="7810658" cy="5484080"/>
          </a:xfrm>
        </p:spPr>
      </p:pic>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15</a:t>
            </a:fld>
            <a:endParaRPr lang="en-US"/>
          </a:p>
        </p:txBody>
      </p:sp>
    </p:spTree>
    <p:extLst>
      <p:ext uri="{BB962C8B-B14F-4D97-AF65-F5344CB8AC3E}">
        <p14:creationId xmlns:p14="http://schemas.microsoft.com/office/powerpoint/2010/main" val="1740522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Intensity</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16</a:t>
            </a:fld>
            <a:endParaRPr lang="en-US"/>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3232" y="1156214"/>
            <a:ext cx="8120723" cy="5701785"/>
          </a:xfrm>
        </p:spPr>
      </p:pic>
    </p:spTree>
    <p:extLst>
      <p:ext uri="{BB962C8B-B14F-4D97-AF65-F5344CB8AC3E}">
        <p14:creationId xmlns:p14="http://schemas.microsoft.com/office/powerpoint/2010/main" val="1814014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filter out NXDOMAIN queries</a:t>
            </a:r>
            <a:r>
              <a:rPr lang="mr-IN" dirty="0" smtClean="0"/>
              <a:t>…</a:t>
            </a:r>
            <a:endParaRPr lang="en-US" dirty="0"/>
          </a:p>
        </p:txBody>
      </p:sp>
      <p:sp>
        <p:nvSpPr>
          <p:cNvPr id="3" name="Content Placeholder 2"/>
          <p:cNvSpPr>
            <a:spLocks noGrp="1"/>
          </p:cNvSpPr>
          <p:nvPr>
            <p:ph idx="1"/>
          </p:nvPr>
        </p:nvSpPr>
        <p:spPr/>
        <p:txBody>
          <a:bodyPr/>
          <a:lstStyle/>
          <a:p>
            <a:r>
              <a:rPr lang="en-US" dirty="0" smtClean="0"/>
              <a:t>Some 18M resolvers asked a query that related to either the root zone or a </a:t>
            </a:r>
            <a:r>
              <a:rPr lang="en-US" dirty="0" err="1" smtClean="0"/>
              <a:t>tld</a:t>
            </a:r>
            <a:r>
              <a:rPr lang="en-US" dirty="0" smtClean="0"/>
              <a:t> that is defined in the root zone (90% of the original resolver set)</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17</a:t>
            </a:fld>
            <a:endParaRPr lang="en-US"/>
          </a:p>
        </p:txBody>
      </p:sp>
    </p:spTree>
    <p:extLst>
      <p:ext uri="{BB962C8B-B14F-4D97-AF65-F5344CB8AC3E}">
        <p14:creationId xmlns:p14="http://schemas.microsoft.com/office/powerpoint/2010/main" val="5607523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20 </a:t>
            </a:r>
            <a:r>
              <a:rPr lang="en-US" dirty="0" err="1" smtClean="0"/>
              <a:t>Queriers</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18</a:t>
            </a:fld>
            <a:endParaRPr lang="en-US"/>
          </a:p>
        </p:txBody>
      </p:sp>
      <p:sp>
        <p:nvSpPr>
          <p:cNvPr id="3" name="TextBox 2"/>
          <p:cNvSpPr txBox="1"/>
          <p:nvPr/>
        </p:nvSpPr>
        <p:spPr>
          <a:xfrm>
            <a:off x="4041648" y="6345048"/>
            <a:ext cx="4727576" cy="338554"/>
          </a:xfrm>
          <a:prstGeom prst="rect">
            <a:avLst/>
          </a:prstGeom>
          <a:noFill/>
        </p:spPr>
        <p:txBody>
          <a:bodyPr wrap="none" rtlCol="0">
            <a:spAutoFit/>
          </a:bodyPr>
          <a:lstStyle/>
          <a:p>
            <a:r>
              <a:rPr lang="en-US" sz="1600" smtClean="0"/>
              <a:t>As seen by one root server system over Feb 2017</a:t>
            </a:r>
            <a:endParaRPr lang="en-US" sz="160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09503717"/>
              </p:ext>
            </p:extLst>
          </p:nvPr>
        </p:nvGraphicFramePr>
        <p:xfrm>
          <a:off x="263525" y="1651995"/>
          <a:ext cx="8616949" cy="4427136"/>
        </p:xfrm>
        <a:graphic>
          <a:graphicData uri="http://schemas.openxmlformats.org/drawingml/2006/table">
            <a:tbl>
              <a:tblPr/>
              <a:tblGrid>
                <a:gridCol w="1303004"/>
                <a:gridCol w="1179362"/>
                <a:gridCol w="913054"/>
                <a:gridCol w="275818"/>
                <a:gridCol w="4945711"/>
              </a:tblGrid>
              <a:tr h="371289">
                <a:tc>
                  <a:txBody>
                    <a:bodyPr/>
                    <a:lstStyle/>
                    <a:p>
                      <a:pPr algn="l" fontAlgn="b"/>
                      <a:r>
                        <a:rPr lang="en-US" sz="1200" b="1" i="0" u="none" strike="noStrike">
                          <a:solidFill>
                            <a:srgbClr val="000000"/>
                          </a:solidFill>
                          <a:effectLst/>
                          <a:latin typeface="Calibri" charset="0"/>
                        </a:rPr>
                        <a:t>Resolver</a:t>
                      </a:r>
                    </a:p>
                  </a:txBody>
                  <a:tcPr marL="6336" marR="6336" marT="6336" marB="0" anchor="b">
                    <a:lnL>
                      <a:noFill/>
                    </a:lnL>
                    <a:lnR>
                      <a:noFill/>
                    </a:lnR>
                    <a:lnT>
                      <a:noFill/>
                    </a:lnT>
                    <a:lnB>
                      <a:noFill/>
                    </a:lnB>
                  </a:tcPr>
                </a:tc>
                <a:tc>
                  <a:txBody>
                    <a:bodyPr/>
                    <a:lstStyle/>
                    <a:p>
                      <a:pPr algn="ctr" fontAlgn="b"/>
                      <a:r>
                        <a:rPr lang="en-US" sz="1200" b="1" i="0" u="none" strike="noStrike">
                          <a:solidFill>
                            <a:srgbClr val="000000"/>
                          </a:solidFill>
                          <a:effectLst/>
                          <a:latin typeface="Calibri" charset="0"/>
                        </a:rPr>
                        <a:t>Total Share of Queries</a:t>
                      </a:r>
                    </a:p>
                  </a:txBody>
                  <a:tcPr marL="6336" marR="6336" marT="6336" marB="0" anchor="b">
                    <a:lnL>
                      <a:noFill/>
                    </a:lnL>
                    <a:lnR>
                      <a:noFill/>
                    </a:lnR>
                    <a:lnT>
                      <a:noFill/>
                    </a:lnT>
                    <a:lnB>
                      <a:noFill/>
                    </a:lnB>
                  </a:tcPr>
                </a:tc>
                <a:tc>
                  <a:txBody>
                    <a:bodyPr/>
                    <a:lstStyle/>
                    <a:p>
                      <a:pPr algn="ctr" fontAlgn="b"/>
                      <a:r>
                        <a:rPr lang="en-US" sz="1200" b="1" i="0" u="none" strike="noStrike">
                          <a:solidFill>
                            <a:srgbClr val="000000"/>
                          </a:solidFill>
                          <a:effectLst/>
                          <a:latin typeface="Calibri" charset="0"/>
                        </a:rPr>
                        <a:t>Root vs TLD Query</a:t>
                      </a:r>
                    </a:p>
                  </a:txBody>
                  <a:tcPr marL="6336" marR="6336" marT="6336" marB="0" anchor="b">
                    <a:lnL>
                      <a:noFill/>
                    </a:lnL>
                    <a:lnR>
                      <a:noFill/>
                    </a:lnR>
                    <a:lnT>
                      <a:noFill/>
                    </a:lnT>
                    <a:lnB>
                      <a:noFill/>
                    </a:lnB>
                  </a:tcPr>
                </a:tc>
                <a:tc>
                  <a:txBody>
                    <a:bodyPr/>
                    <a:lstStyle/>
                    <a:p>
                      <a:pPr algn="l" fontAlgn="b"/>
                      <a:endParaRPr lang="en-US" sz="1200" b="1"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1" i="0" u="none" strike="noStrike">
                          <a:solidFill>
                            <a:srgbClr val="000000"/>
                          </a:solidFill>
                          <a:effectLst/>
                          <a:latin typeface="Calibri" charset="0"/>
                        </a:rPr>
                        <a:t>AS Name</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199.16.156</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0.62%</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3.8%</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AS13414 - TWITTER - Twitter Inc., US</a:t>
                      </a:r>
                    </a:p>
                  </a:txBody>
                  <a:tcPr marL="6336" marR="6336" marT="6336" marB="0" anchor="b">
                    <a:lnL>
                      <a:noFill/>
                    </a:lnL>
                    <a:lnR>
                      <a:noFill/>
                    </a:lnR>
                    <a:lnT>
                      <a:noFill/>
                    </a:lnT>
                    <a:lnB>
                      <a:noFill/>
                    </a:lnB>
                  </a:tcPr>
                </a:tc>
              </a:tr>
              <a:tr h="202752">
                <a:tc>
                  <a:txBody>
                    <a:bodyPr/>
                    <a:lstStyle/>
                    <a:p>
                      <a:pPr algn="l" fontAlgn="b"/>
                      <a:r>
                        <a:rPr lang="tr-TR" sz="1200" b="0" i="0" u="none" strike="noStrike" dirty="0" smtClean="0">
                          <a:solidFill>
                            <a:srgbClr val="000000"/>
                          </a:solidFill>
                          <a:effectLst/>
                          <a:latin typeface="Calibri" charset="0"/>
                        </a:rPr>
                        <a:t>212.19.128</a:t>
                      </a:r>
                      <a:endParaRPr lang="tr-T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0.61%</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AS50482 - KAZAKHTELECOM-AS , KZ</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129.56.0</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dirty="0">
                          <a:solidFill>
                            <a:srgbClr val="000000"/>
                          </a:solidFill>
                          <a:effectLst/>
                          <a:latin typeface="Calibri" charset="0"/>
                        </a:rPr>
                        <a:t>0.51%</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0.3%</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is-IS" sz="1200" b="0" i="0" u="none" strike="noStrike">
                          <a:solidFill>
                            <a:srgbClr val="000000"/>
                          </a:solidFill>
                          <a:effectLst/>
                          <a:latin typeface="Calibri" charset="0"/>
                        </a:rPr>
                        <a:t>AS327952 - AS-NATCOM, NG</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104.156.86</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0.33%</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AS54113 - FASTLY - Fastly, US</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129.56.0</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0.33%</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0.4%</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is-IS" sz="1200" b="0" i="0" u="none" strike="noStrike">
                          <a:solidFill>
                            <a:srgbClr val="000000"/>
                          </a:solidFill>
                          <a:effectLst/>
                          <a:latin typeface="Calibri" charset="0"/>
                        </a:rPr>
                        <a:t>AS327952 - AS-NATCOM, NG</a:t>
                      </a:r>
                    </a:p>
                  </a:txBody>
                  <a:tcPr marL="6336" marR="6336" marT="6336" marB="0" anchor="b">
                    <a:lnL>
                      <a:noFill/>
                    </a:lnL>
                    <a:lnR>
                      <a:noFill/>
                    </a:lnR>
                    <a:lnT>
                      <a:noFill/>
                    </a:lnT>
                    <a:lnB>
                      <a:noFill/>
                    </a:lnB>
                  </a:tcPr>
                </a:tc>
              </a:tr>
              <a:tr h="202752">
                <a:tc>
                  <a:txBody>
                    <a:bodyPr/>
                    <a:lstStyle/>
                    <a:p>
                      <a:pPr algn="l" fontAlgn="b"/>
                      <a:r>
                        <a:rPr lang="sk-SK" sz="1200" b="0" i="0" u="none" strike="noStrike" dirty="0" smtClean="0">
                          <a:solidFill>
                            <a:srgbClr val="000000"/>
                          </a:solidFill>
                          <a:effectLst/>
                          <a:latin typeface="Calibri" charset="0"/>
                        </a:rPr>
                        <a:t>61.164.15</a:t>
                      </a:r>
                      <a:endParaRPr lang="sk-SK"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0.26%</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AS4134 - CHINANET-BACKBONE No.31,Jin-rong Street, CN</a:t>
                      </a:r>
                    </a:p>
                  </a:txBody>
                  <a:tcPr marL="6336" marR="6336" marT="6336" marB="0" anchor="b">
                    <a:lnL>
                      <a:noFill/>
                    </a:lnL>
                    <a:lnR>
                      <a:noFill/>
                    </a:lnR>
                    <a:lnT>
                      <a:noFill/>
                    </a:lnT>
                    <a:lnB>
                      <a:noFill/>
                    </a:lnB>
                  </a:tcPr>
                </a:tc>
              </a:tr>
              <a:tr h="202752">
                <a:tc>
                  <a:txBody>
                    <a:bodyPr/>
                    <a:lstStyle/>
                    <a:p>
                      <a:pPr algn="l" fontAlgn="b"/>
                      <a:r>
                        <a:rPr lang="nb-NO" sz="1200" b="0" i="0" u="none" strike="noStrike" dirty="0" smtClean="0">
                          <a:solidFill>
                            <a:srgbClr val="000000"/>
                          </a:solidFill>
                          <a:effectLst/>
                          <a:latin typeface="Calibri" charset="0"/>
                        </a:rPr>
                        <a:t>199.59.148</a:t>
                      </a:r>
                      <a:endParaRPr lang="nb-NO"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0.24%</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3.8%</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AS13414 - TWITTER - Twitter Inc., US</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207.179.70</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0.22%</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0.4%</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AS14103 - ACDNET-ASN1 - ACD.net, US</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108.171.129</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0.21%</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1.3%</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AS25605 - SCANSAFE - SCANSAFE SERVICES LLC, US</a:t>
                      </a:r>
                    </a:p>
                  </a:txBody>
                  <a:tcPr marL="6336" marR="6336" marT="6336" marB="0" anchor="b">
                    <a:lnL>
                      <a:noFill/>
                    </a:lnL>
                    <a:lnR>
                      <a:noFill/>
                    </a:lnR>
                    <a:lnT>
                      <a:noFill/>
                    </a:lnT>
                    <a:lnB>
                      <a:noFill/>
                    </a:lnB>
                  </a:tcPr>
                </a:tc>
              </a:tr>
              <a:tr h="202752">
                <a:tc>
                  <a:txBody>
                    <a:bodyPr/>
                    <a:lstStyle/>
                    <a:p>
                      <a:pPr algn="l" fontAlgn="b"/>
                      <a:r>
                        <a:rPr lang="is-IS" sz="1200" b="0" i="0" u="none" strike="noStrike" dirty="0" smtClean="0">
                          <a:solidFill>
                            <a:srgbClr val="000000"/>
                          </a:solidFill>
                          <a:effectLst/>
                          <a:latin typeface="Calibri" charset="0"/>
                        </a:rPr>
                        <a:t>209.143.22</a:t>
                      </a:r>
                      <a:endParaRPr lang="is-IS"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dirty="0">
                          <a:solidFill>
                            <a:srgbClr val="000000"/>
                          </a:solidFill>
                          <a:effectLst/>
                          <a:latin typeface="Calibri" charset="0"/>
                        </a:rPr>
                        <a:t>0.19%</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1.0%</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AS7106 - OHIOBRIGHTNET - Com Net, Inc., US</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220.188.114</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0.18%</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AS4134 - CHINANET-BACKBONE No.31,Jin-rong Street, CN</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180.137.252</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0.16%</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AS4134 - CHINANET-BACKBONE No.31,Jin-rong Street, CN</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64.237.48</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0.16%</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AS20473 - AS-CHOOPA - Choopa, LLC, US</a:t>
                      </a:r>
                    </a:p>
                  </a:txBody>
                  <a:tcPr marL="6336" marR="6336" marT="6336" marB="0" anchor="b">
                    <a:lnL>
                      <a:noFill/>
                    </a:lnL>
                    <a:lnR>
                      <a:noFill/>
                    </a:lnR>
                    <a:lnT>
                      <a:noFill/>
                    </a:lnT>
                    <a:lnB>
                      <a:noFill/>
                    </a:lnB>
                  </a:tcPr>
                </a:tc>
              </a:tr>
              <a:tr h="202752">
                <a:tc>
                  <a:txBody>
                    <a:bodyPr/>
                    <a:lstStyle/>
                    <a:p>
                      <a:pPr algn="l" fontAlgn="b"/>
                      <a:r>
                        <a:rPr lang="cs-CZ" sz="1200" b="0" i="0" u="none" strike="noStrike" dirty="0" smtClean="0">
                          <a:solidFill>
                            <a:srgbClr val="000000"/>
                          </a:solidFill>
                          <a:effectLst/>
                          <a:latin typeface="Calibri" charset="0"/>
                        </a:rPr>
                        <a:t>213.111.4</a:t>
                      </a:r>
                      <a:endParaRPr lang="cs-CZ"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0.16%</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1.7%</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AS39886 - NOMOTECH 53 avenue de la pierre vallee, FR</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179.190.28</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0.15%</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AS52925 - ASCENTY DATA CENTERS LOCATIO E SERVICOS SA, BR</a:t>
                      </a:r>
                    </a:p>
                  </a:txBody>
                  <a:tcPr marL="6336" marR="6336" marT="6336" marB="0" anchor="b">
                    <a:lnL>
                      <a:noFill/>
                    </a:lnL>
                    <a:lnR>
                      <a:noFill/>
                    </a:lnR>
                    <a:lnT>
                      <a:noFill/>
                    </a:lnT>
                    <a:lnB>
                      <a:noFill/>
                    </a:lnB>
                  </a:tcPr>
                </a:tc>
              </a:tr>
              <a:tr h="202752">
                <a:tc>
                  <a:txBody>
                    <a:bodyPr/>
                    <a:lstStyle/>
                    <a:p>
                      <a:pPr algn="l" fontAlgn="b"/>
                      <a:r>
                        <a:rPr lang="sk-SK" sz="1200" b="0" i="0" u="none" strike="noStrike" dirty="0" smtClean="0">
                          <a:solidFill>
                            <a:srgbClr val="000000"/>
                          </a:solidFill>
                          <a:effectLst/>
                          <a:latin typeface="Calibri" charset="0"/>
                        </a:rPr>
                        <a:t>61.164.15</a:t>
                      </a:r>
                      <a:endParaRPr lang="sk-SK"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0.15%</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AS4134 - CHINANET-BACKBONE No.31,Jin-rong Street, CN</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116.9.94</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dirty="0">
                          <a:solidFill>
                            <a:srgbClr val="000000"/>
                          </a:solidFill>
                          <a:effectLst/>
                          <a:latin typeface="Calibri" charset="0"/>
                        </a:rPr>
                        <a:t>0.15%</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7.7%</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AS4134 - CHINANET-BACKBONE No.31,Jin-rong Street, CN</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216.117.191</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0.14%</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0.7%</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AS10843 - AITNET - Advanced Internet Technologies, US</a:t>
                      </a:r>
                    </a:p>
                  </a:txBody>
                  <a:tcPr marL="6336" marR="6336" marT="6336" marB="0" anchor="b">
                    <a:lnL>
                      <a:noFill/>
                    </a:lnL>
                    <a:lnR>
                      <a:noFill/>
                    </a:lnR>
                    <a:lnT>
                      <a:noFill/>
                    </a:lnT>
                    <a:lnB>
                      <a:noFill/>
                    </a:lnB>
                  </a:tcPr>
                </a:tc>
              </a:tr>
              <a:tr h="202752">
                <a:tc>
                  <a:txBody>
                    <a:bodyPr/>
                    <a:lstStyle/>
                    <a:p>
                      <a:pPr algn="l" fontAlgn="b"/>
                      <a:r>
                        <a:rPr lang="sk-SK" sz="1200" b="0" i="0" u="none" strike="noStrike" dirty="0" smtClean="0">
                          <a:solidFill>
                            <a:srgbClr val="000000"/>
                          </a:solidFill>
                          <a:effectLst/>
                          <a:latin typeface="Calibri" charset="0"/>
                        </a:rPr>
                        <a:t>61.164.15</a:t>
                      </a:r>
                      <a:endParaRPr lang="sk-SK"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dirty="0">
                          <a:solidFill>
                            <a:srgbClr val="000000"/>
                          </a:solidFill>
                          <a:effectLst/>
                          <a:latin typeface="Calibri" charset="0"/>
                        </a:rPr>
                        <a:t>0.14%</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0.0%</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AS4134 - CHINANET-BACKBONE No.31,Jin-rong Street, CN</a:t>
                      </a:r>
                    </a:p>
                  </a:txBody>
                  <a:tcPr marL="6336" marR="6336" marT="6336" marB="0" anchor="b">
                    <a:lnL>
                      <a:noFill/>
                    </a:lnL>
                    <a:lnR>
                      <a:noFill/>
                    </a:lnR>
                    <a:lnT>
                      <a:noFill/>
                    </a:lnT>
                    <a:lnB>
                      <a:noFill/>
                    </a:lnB>
                  </a:tcPr>
                </a:tc>
              </a:tr>
              <a:tr h="202752">
                <a:tc>
                  <a:txBody>
                    <a:bodyPr/>
                    <a:lstStyle/>
                    <a:p>
                      <a:pPr algn="l" fontAlgn="b"/>
                      <a:r>
                        <a:rPr lang="hr-HR" sz="1200" b="0" i="0" u="none" strike="noStrike" dirty="0" smtClean="0">
                          <a:solidFill>
                            <a:srgbClr val="000000"/>
                          </a:solidFill>
                          <a:effectLst/>
                          <a:latin typeface="Calibri" charset="0"/>
                        </a:rPr>
                        <a:t>85.93.93</a:t>
                      </a:r>
                      <a:endParaRPr lang="hr-HR" sz="1200" b="0" i="0" u="none" strike="noStrike" dirty="0">
                        <a:solidFill>
                          <a:srgbClr val="000000"/>
                        </a:solidFill>
                        <a:effectLst/>
                        <a:latin typeface="Calibri" charset="0"/>
                      </a:endParaRPr>
                    </a:p>
                  </a:txBody>
                  <a:tcPr marL="6336" marR="6336" marT="6336" marB="0" anchor="b">
                    <a:lnL>
                      <a:noFill/>
                    </a:lnL>
                    <a:lnR>
                      <a:noFill/>
                    </a:lnR>
                    <a:lnT>
                      <a:noFill/>
                    </a:lnT>
                    <a:lnB>
                      <a:noFill/>
                    </a:lnB>
                  </a:tcPr>
                </a:tc>
                <a:tc>
                  <a:txBody>
                    <a:bodyPr/>
                    <a:lstStyle/>
                    <a:p>
                      <a:pPr algn="ctr" fontAlgn="b"/>
                      <a:r>
                        <a:rPr lang="mr-IN" sz="1200" b="0" i="0" u="none" strike="noStrike" dirty="0">
                          <a:solidFill>
                            <a:srgbClr val="000000"/>
                          </a:solidFill>
                          <a:effectLst/>
                          <a:latin typeface="Calibri" charset="0"/>
                        </a:rPr>
                        <a:t>0.14%</a:t>
                      </a:r>
                    </a:p>
                  </a:txBody>
                  <a:tcPr marL="6336" marR="6336" marT="6336"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1.9%</a:t>
                      </a:r>
                    </a:p>
                  </a:txBody>
                  <a:tcPr marL="6336" marR="6336" marT="6336"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charset="0"/>
                      </a:endParaRPr>
                    </a:p>
                  </a:txBody>
                  <a:tcPr marL="6336" marR="6336" marT="6336" marB="0" anchor="b">
                    <a:lnL>
                      <a:noFill/>
                    </a:lnL>
                    <a:lnR>
                      <a:noFill/>
                    </a:lnR>
                    <a:lnT>
                      <a:noFill/>
                    </a:lnT>
                    <a:lnB>
                      <a:noFill/>
                    </a:lnB>
                  </a:tcPr>
                </a:tc>
                <a:tc>
                  <a:txBody>
                    <a:bodyPr/>
                    <a:lstStyle/>
                    <a:p>
                      <a:pPr algn="l" fontAlgn="b"/>
                      <a:r>
                        <a:rPr lang="en-US" sz="1200" b="0" i="0" u="none" strike="noStrike" dirty="0">
                          <a:solidFill>
                            <a:srgbClr val="000000"/>
                          </a:solidFill>
                          <a:effectLst/>
                          <a:latin typeface="Calibri" charset="0"/>
                        </a:rPr>
                        <a:t>AS8972 - PLUSSERVER-AS , DE</a:t>
                      </a:r>
                    </a:p>
                  </a:txBody>
                  <a:tcPr marL="6336" marR="6336" marT="6336" marB="0" anchor="b">
                    <a:lnL>
                      <a:noFill/>
                    </a:lnL>
                    <a:lnR>
                      <a:noFill/>
                    </a:lnR>
                    <a:lnT>
                      <a:noFill/>
                    </a:lnT>
                    <a:lnB>
                      <a:noFill/>
                    </a:lnB>
                  </a:tcPr>
                </a:tc>
              </a:tr>
            </a:tbl>
          </a:graphicData>
        </a:graphic>
      </p:graphicFrame>
    </p:spTree>
    <p:extLst>
      <p:ext uri="{BB962C8B-B14F-4D97-AF65-F5344CB8AC3E}">
        <p14:creationId xmlns:p14="http://schemas.microsoft.com/office/powerpoint/2010/main" val="2033996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Intensity</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19</a:t>
            </a:fld>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68680" y="1270678"/>
            <a:ext cx="7763256" cy="5450797"/>
          </a:xfrm>
        </p:spPr>
      </p:pic>
    </p:spTree>
    <p:extLst>
      <p:ext uri="{BB962C8B-B14F-4D97-AF65-F5344CB8AC3E}">
        <p14:creationId xmlns:p14="http://schemas.microsoft.com/office/powerpoint/2010/main" val="1175023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spcBef>
                <a:spcPts val="1368"/>
              </a:spcBef>
              <a:buNone/>
            </a:pPr>
            <a:r>
              <a:rPr lang="en-US" sz="2800" dirty="0" smtClean="0"/>
              <a:t>Experiments that are intended to expose the way in which recursive resolvers interact with the DNS root and its authoritative servers share a common weakness: </a:t>
            </a:r>
          </a:p>
          <a:p>
            <a:pPr marL="0" indent="0">
              <a:spcBef>
                <a:spcPts val="1368"/>
              </a:spcBef>
              <a:buNone/>
            </a:pPr>
            <a:endParaRPr lang="en-US" sz="2800" dirty="0" smtClean="0"/>
          </a:p>
          <a:p>
            <a:pPr marL="400050" lvl="1" indent="0">
              <a:spcBef>
                <a:spcPts val="1368"/>
              </a:spcBef>
              <a:buNone/>
            </a:pPr>
            <a:r>
              <a:rPr lang="en-US" dirty="0"/>
              <a:t>I</a:t>
            </a:r>
            <a:r>
              <a:rPr lang="en-US" dirty="0" smtClean="0"/>
              <a:t>t isn’t possible to trigger a particular response from root servers by varying the contents of the root zone, or by deliberating altering the </a:t>
            </a:r>
            <a:r>
              <a:rPr lang="en-US" dirty="0" err="1" smtClean="0"/>
              <a:t>behaviour</a:t>
            </a:r>
            <a:r>
              <a:rPr lang="en-US" dirty="0" smtClean="0"/>
              <a:t> of root servers in non-standard ways</a:t>
            </a:r>
            <a:endParaRPr lang="en-US" sz="2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a:t>
            </a:fld>
            <a:endParaRPr lang="en-US"/>
          </a:p>
        </p:txBody>
      </p:sp>
    </p:spTree>
    <p:extLst>
      <p:ext uri="{BB962C8B-B14F-4D97-AF65-F5344CB8AC3E}">
        <p14:creationId xmlns:p14="http://schemas.microsoft.com/office/powerpoint/2010/main" val="12209281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the DNS</a:t>
            </a:r>
            <a:endParaRPr lang="en-US" dirty="0"/>
          </a:p>
        </p:txBody>
      </p:sp>
      <p:sp>
        <p:nvSpPr>
          <p:cNvPr id="3" name="Content Placeholder 2"/>
          <p:cNvSpPr>
            <a:spLocks noGrp="1"/>
          </p:cNvSpPr>
          <p:nvPr>
            <p:ph idx="1"/>
          </p:nvPr>
        </p:nvSpPr>
        <p:spPr/>
        <p:txBody>
          <a:bodyPr/>
          <a:lstStyle/>
          <a:p>
            <a:pPr marL="0" indent="0">
              <a:buNone/>
            </a:pPr>
            <a:r>
              <a:rPr lang="en-US" sz="2800" dirty="0" smtClean="0"/>
              <a:t>At APNIC the approach we’ve used for some years has been to use an online Ad campaign to test a particular DNS behavior across a large volume of end user browsers</a:t>
            </a:r>
          </a:p>
          <a:p>
            <a:pPr marL="0" indent="0">
              <a:buNone/>
            </a:pPr>
            <a:r>
              <a:rPr lang="en-US" sz="2800" dirty="0" smtClean="0"/>
              <a:t>The tests have included:</a:t>
            </a:r>
          </a:p>
          <a:p>
            <a:pPr lvl="1"/>
            <a:r>
              <a:rPr lang="en-US" sz="2400" dirty="0" smtClean="0"/>
              <a:t>DNSSEC validation</a:t>
            </a:r>
          </a:p>
          <a:p>
            <a:pPr lvl="1"/>
            <a:r>
              <a:rPr lang="en-US" sz="2400" dirty="0" smtClean="0"/>
              <a:t>large DNS responses</a:t>
            </a:r>
          </a:p>
          <a:p>
            <a:pPr lvl="1"/>
            <a:r>
              <a:rPr lang="en-US" sz="2400" dirty="0" smtClean="0"/>
              <a:t>TCP fall back</a:t>
            </a:r>
          </a:p>
          <a:p>
            <a:pPr lvl="1"/>
            <a:r>
              <a:rPr lang="en-US" sz="2400" dirty="0" smtClean="0"/>
              <a:t>Use of IPv6</a:t>
            </a:r>
          </a:p>
          <a:p>
            <a:pPr lvl="1"/>
            <a:r>
              <a:rPr lang="en-US" sz="2400" dirty="0" smtClean="0"/>
              <a:t>Mapping users to the resolvers that they use</a:t>
            </a:r>
          </a:p>
          <a:p>
            <a:pPr marL="0" indent="0">
              <a:buNone/>
            </a:pPr>
            <a:endParaRPr lang="en-US" sz="2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20</a:t>
            </a:fld>
            <a:endParaRPr lang="en-US"/>
          </a:p>
        </p:txBody>
      </p:sp>
    </p:spTree>
    <p:extLst>
      <p:ext uri="{BB962C8B-B14F-4D97-AF65-F5344CB8AC3E}">
        <p14:creationId xmlns:p14="http://schemas.microsoft.com/office/powerpoint/2010/main" val="5122422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Similarity</a:t>
            </a:r>
            <a:endParaRPr lang="en-US" dirty="0"/>
          </a:p>
        </p:txBody>
      </p:sp>
      <p:sp>
        <p:nvSpPr>
          <p:cNvPr id="3" name="Content Placeholder 2"/>
          <p:cNvSpPr>
            <a:spLocks noGrp="1"/>
          </p:cNvSpPr>
          <p:nvPr>
            <p:ph idx="1"/>
          </p:nvPr>
        </p:nvSpPr>
        <p:spPr/>
        <p:txBody>
          <a:bodyPr/>
          <a:lstStyle/>
          <a:p>
            <a:pPr marL="0" indent="0">
              <a:buNone/>
            </a:pPr>
            <a:r>
              <a:rPr lang="en-US" dirty="0" smtClean="0"/>
              <a:t>The question is how similar are the sets of resolvers that we see in queries generated by the Ads against what is seen by Root Servers?</a:t>
            </a:r>
          </a:p>
          <a:p>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21</a:t>
            </a:fld>
            <a:endParaRPr lang="en-US"/>
          </a:p>
        </p:txBody>
      </p:sp>
    </p:spTree>
    <p:extLst>
      <p:ext uri="{BB962C8B-B14F-4D97-AF65-F5344CB8AC3E}">
        <p14:creationId xmlns:p14="http://schemas.microsoft.com/office/powerpoint/2010/main" val="1132463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20 </a:t>
            </a:r>
            <a:r>
              <a:rPr lang="en-US" dirty="0" err="1" smtClean="0"/>
              <a:t>Queriers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0844919"/>
              </p:ext>
            </p:extLst>
          </p:nvPr>
        </p:nvGraphicFramePr>
        <p:xfrm>
          <a:off x="1905000" y="2271713"/>
          <a:ext cx="5334000" cy="4267200"/>
        </p:xfrm>
        <a:graphic>
          <a:graphicData uri="http://schemas.openxmlformats.org/drawingml/2006/table">
            <a:tbl>
              <a:tblPr/>
              <a:tblGrid>
                <a:gridCol w="1304925"/>
                <a:gridCol w="1181100"/>
                <a:gridCol w="2847975"/>
              </a:tblGrid>
              <a:tr h="203200">
                <a:tc>
                  <a:txBody>
                    <a:bodyPr/>
                    <a:lstStyle/>
                    <a:p>
                      <a:pPr algn="l" fontAlgn="b"/>
                      <a:r>
                        <a:rPr lang="en-US" sz="1200" b="1" i="0" u="none" strike="noStrike">
                          <a:solidFill>
                            <a:srgbClr val="000000"/>
                          </a:solidFill>
                          <a:effectLst/>
                          <a:latin typeface="Calibri" charset="0"/>
                        </a:rPr>
                        <a:t>Resolver</a:t>
                      </a:r>
                    </a:p>
                  </a:txBody>
                  <a:tcPr marL="6350" marR="6350" marT="6350" marB="0" anchor="b">
                    <a:lnL>
                      <a:noFill/>
                    </a:lnL>
                    <a:lnR>
                      <a:noFill/>
                    </a:lnR>
                    <a:lnT>
                      <a:noFill/>
                    </a:lnT>
                    <a:lnB>
                      <a:noFill/>
                    </a:lnB>
                  </a:tcPr>
                </a:tc>
                <a:tc>
                  <a:txBody>
                    <a:bodyPr/>
                    <a:lstStyle/>
                    <a:p>
                      <a:pPr algn="ctr" fontAlgn="b"/>
                      <a:r>
                        <a:rPr lang="en-US" sz="1200" b="1" i="0" u="none" strike="noStrike">
                          <a:solidFill>
                            <a:srgbClr val="000000"/>
                          </a:solidFill>
                          <a:effectLst/>
                          <a:latin typeface="Calibri" charset="0"/>
                        </a:rPr>
                        <a:t>Share of Queries</a:t>
                      </a:r>
                    </a:p>
                  </a:txBody>
                  <a:tcPr marL="6350" marR="6350" marT="6350" marB="0" anchor="b">
                    <a:lnL>
                      <a:noFill/>
                    </a:lnL>
                    <a:lnR>
                      <a:noFill/>
                    </a:lnR>
                    <a:lnT>
                      <a:noFill/>
                    </a:lnT>
                    <a:lnB>
                      <a:noFill/>
                    </a:lnB>
                  </a:tcPr>
                </a:tc>
                <a:tc>
                  <a:txBody>
                    <a:bodyPr/>
                    <a:lstStyle/>
                    <a:p>
                      <a:pPr algn="l" fontAlgn="b"/>
                      <a:r>
                        <a:rPr lang="en-US" sz="1200" b="1" i="0" u="none" strike="noStrike">
                          <a:solidFill>
                            <a:srgbClr val="000000"/>
                          </a:solidFill>
                          <a:effectLst/>
                          <a:latin typeface="Calibri" charset="0"/>
                        </a:rPr>
                        <a:t>AS Name</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74.125.47.6</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74.125.47.13</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74.125.47.1</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dirty="0">
                          <a:solidFill>
                            <a:srgbClr val="000000"/>
                          </a:solidFill>
                          <a:effectLst/>
                          <a:latin typeface="Calibri" charset="0"/>
                        </a:rPr>
                        <a:t>74.125.47.7</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74.125.47.9</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74.125.47.3</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74.125.47.12</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74.125.47.2</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74.125.47.11</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74.125.47.8</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74.125.47.10</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74.125.47.5</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74.125.47.14</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74.125.47.4</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74.125.47.15</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0.23%</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74.125.181.6</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0.22%</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74.125.181.12</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0.22%</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74.125.181.8</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0.22%</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74.125.181.4</a:t>
                      </a:r>
                    </a:p>
                  </a:txBody>
                  <a:tcPr marL="6350" marR="6350" marT="6350" marB="0" anchor="b">
                    <a:lnL>
                      <a:noFill/>
                    </a:lnL>
                    <a:lnR>
                      <a:noFill/>
                    </a:lnR>
                    <a:lnT>
                      <a:noFill/>
                    </a:lnT>
                    <a:lnB>
                      <a:noFill/>
                    </a:lnB>
                  </a:tcPr>
                </a:tc>
                <a:tc>
                  <a:txBody>
                    <a:bodyPr/>
                    <a:lstStyle/>
                    <a:p>
                      <a:pPr algn="ctr" fontAlgn="b"/>
                      <a:r>
                        <a:rPr lang="mr-IN" sz="1200" b="0" i="0" u="none" strike="noStrike">
                          <a:solidFill>
                            <a:srgbClr val="000000"/>
                          </a:solidFill>
                          <a:effectLst/>
                          <a:latin typeface="Calibri" charset="0"/>
                        </a:rPr>
                        <a:t>0.22%</a:t>
                      </a:r>
                    </a:p>
                  </a:txBody>
                  <a:tcPr marL="6350" marR="6350" marT="6350" marB="0" anchor="b">
                    <a:lnL>
                      <a:noFill/>
                    </a:lnL>
                    <a:lnR>
                      <a:noFill/>
                    </a:lnR>
                    <a:lnT>
                      <a:noFill/>
                    </a:lnT>
                    <a:lnB>
                      <a:noFill/>
                    </a:lnB>
                  </a:tcPr>
                </a:tc>
                <a:tc>
                  <a:txBody>
                    <a:bodyPr/>
                    <a:lstStyle/>
                    <a:p>
                      <a:pPr algn="l" fontAlgn="b"/>
                      <a:r>
                        <a:rPr lang="en-US" sz="1200" b="0" i="0" u="none" strike="noStrike">
                          <a:solidFill>
                            <a:srgbClr val="000000"/>
                          </a:solidFill>
                          <a:effectLst/>
                          <a:latin typeface="Calibri" charset="0"/>
                        </a:rPr>
                        <a:t>AS15169 - GOOGLE - Google Inc.</a:t>
                      </a:r>
                    </a:p>
                  </a:txBody>
                  <a:tcPr marL="6350" marR="6350" marT="6350" marB="0" anchor="b">
                    <a:lnL>
                      <a:noFill/>
                    </a:lnL>
                    <a:lnR>
                      <a:noFill/>
                    </a:lnR>
                    <a:lnT>
                      <a:noFill/>
                    </a:lnT>
                    <a:lnB>
                      <a:noFill/>
                    </a:lnB>
                  </a:tcPr>
                </a:tc>
              </a:tr>
              <a:tr h="203200">
                <a:tc>
                  <a:txBody>
                    <a:bodyPr/>
                    <a:lstStyle/>
                    <a:p>
                      <a:pPr algn="l" fontAlgn="b"/>
                      <a:r>
                        <a:rPr lang="hr-HR" sz="1200" b="0" i="0" u="none" strike="noStrike">
                          <a:solidFill>
                            <a:srgbClr val="000000"/>
                          </a:solidFill>
                          <a:effectLst/>
                          <a:latin typeface="Calibri" charset="0"/>
                        </a:rPr>
                        <a:t>74.125.181.7</a:t>
                      </a:r>
                    </a:p>
                  </a:txBody>
                  <a:tcPr marL="6350" marR="6350" marT="6350" marB="0" anchor="b">
                    <a:lnL>
                      <a:noFill/>
                    </a:lnL>
                    <a:lnR>
                      <a:noFill/>
                    </a:lnR>
                    <a:lnT>
                      <a:noFill/>
                    </a:lnT>
                    <a:lnB>
                      <a:noFill/>
                    </a:lnB>
                  </a:tcPr>
                </a:tc>
                <a:tc>
                  <a:txBody>
                    <a:bodyPr/>
                    <a:lstStyle/>
                    <a:p>
                      <a:pPr algn="ctr" fontAlgn="b"/>
                      <a:r>
                        <a:rPr lang="mr-IN" sz="1200" b="0" i="0" u="none" strike="noStrike" dirty="0">
                          <a:solidFill>
                            <a:srgbClr val="000000"/>
                          </a:solidFill>
                          <a:effectLst/>
                          <a:latin typeface="Calibri" charset="0"/>
                        </a:rPr>
                        <a:t>0.22%</a:t>
                      </a:r>
                    </a:p>
                  </a:txBody>
                  <a:tcPr marL="6350" marR="6350" marT="6350" marB="0" anchor="b">
                    <a:lnL>
                      <a:noFill/>
                    </a:lnL>
                    <a:lnR>
                      <a:noFill/>
                    </a:lnR>
                    <a:lnT>
                      <a:noFill/>
                    </a:lnT>
                    <a:lnB>
                      <a:noFill/>
                    </a:lnB>
                  </a:tcPr>
                </a:tc>
                <a:tc>
                  <a:txBody>
                    <a:bodyPr/>
                    <a:lstStyle/>
                    <a:p>
                      <a:pPr algn="l" fontAlgn="b"/>
                      <a:r>
                        <a:rPr lang="en-US" sz="1200" b="0" i="0" u="none" strike="noStrike" dirty="0">
                          <a:solidFill>
                            <a:srgbClr val="000000"/>
                          </a:solidFill>
                          <a:effectLst/>
                          <a:latin typeface="Calibri" charset="0"/>
                        </a:rPr>
                        <a:t>AS15169 - GOOGLE - Google Inc.</a:t>
                      </a:r>
                    </a:p>
                  </a:txBody>
                  <a:tcPr marL="6350" marR="6350" marT="6350" marB="0" anchor="b">
                    <a:lnL>
                      <a:noFill/>
                    </a:lnL>
                    <a:lnR>
                      <a:noFill/>
                    </a:lnR>
                    <a:lnT>
                      <a:noFill/>
                    </a:lnT>
                    <a:lnB>
                      <a:noFill/>
                    </a:lnB>
                  </a:tcPr>
                </a:tc>
              </a:tr>
            </a:tbl>
          </a:graphicData>
        </a:graphic>
      </p:graphicFrame>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22</a:t>
            </a:fld>
            <a:endParaRPr lang="en-US"/>
          </a:p>
        </p:txBody>
      </p:sp>
      <p:sp>
        <p:nvSpPr>
          <p:cNvPr id="3" name="TextBox 2"/>
          <p:cNvSpPr txBox="1"/>
          <p:nvPr/>
        </p:nvSpPr>
        <p:spPr>
          <a:xfrm>
            <a:off x="493776" y="1613843"/>
            <a:ext cx="4547142" cy="461665"/>
          </a:xfrm>
          <a:prstGeom prst="rect">
            <a:avLst/>
          </a:prstGeom>
          <a:noFill/>
        </p:spPr>
        <p:txBody>
          <a:bodyPr wrap="none" rtlCol="0">
            <a:spAutoFit/>
          </a:bodyPr>
          <a:lstStyle/>
          <a:p>
            <a:r>
              <a:rPr lang="en-US" smtClean="0"/>
              <a:t>As seen by APNIC DNS servers</a:t>
            </a:r>
            <a:endParaRPr lang="en-US"/>
          </a:p>
        </p:txBody>
      </p:sp>
    </p:spTree>
    <p:extLst>
      <p:ext uri="{BB962C8B-B14F-4D97-AF65-F5344CB8AC3E}">
        <p14:creationId xmlns:p14="http://schemas.microsoft.com/office/powerpoint/2010/main" val="1546154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Similarity</a:t>
            </a:r>
          </a:p>
        </p:txBody>
      </p:sp>
      <p:sp>
        <p:nvSpPr>
          <p:cNvPr id="3" name="Content Placeholder 2"/>
          <p:cNvSpPr>
            <a:spLocks noGrp="1"/>
          </p:cNvSpPr>
          <p:nvPr>
            <p:ph idx="1"/>
          </p:nvPr>
        </p:nvSpPr>
        <p:spPr/>
        <p:txBody>
          <a:bodyPr/>
          <a:lstStyle/>
          <a:p>
            <a:pPr marL="0" indent="0">
              <a:buNone/>
            </a:pPr>
            <a:r>
              <a:rPr lang="en-US" sz="2400" dirty="0" smtClean="0"/>
              <a:t>The two data sets are obviously very different!</a:t>
            </a:r>
          </a:p>
          <a:p>
            <a:endParaRPr lang="en-US" sz="2400" dirty="0" smtClean="0"/>
          </a:p>
          <a:p>
            <a:pPr marL="0" indent="0">
              <a:buNone/>
            </a:pPr>
            <a:r>
              <a:rPr lang="en-US" sz="2400" dirty="0" smtClean="0"/>
              <a:t>The APNIC data set is generated by presenting end users with unique domain names that are intended to negate any form of DNS caching</a:t>
            </a:r>
          </a:p>
          <a:p>
            <a:pPr marL="0" indent="0">
              <a:buNone/>
            </a:pPr>
            <a:endParaRPr lang="en-US" sz="2400" dirty="0"/>
          </a:p>
          <a:p>
            <a:pPr marL="0" indent="0">
              <a:buNone/>
            </a:pPr>
            <a:r>
              <a:rPr lang="en-US" sz="2400" dirty="0" smtClean="0"/>
              <a:t>The root data set is (in theory) a set of cache miss queries</a:t>
            </a:r>
          </a:p>
          <a:p>
            <a:pPr marL="0" indent="0">
              <a:buNone/>
            </a:pPr>
            <a:endParaRPr lang="en-US" sz="2400" dirty="0"/>
          </a:p>
          <a:p>
            <a:pPr marL="0" indent="0">
              <a:buNone/>
            </a:pPr>
            <a:r>
              <a:rPr lang="en-US" sz="2400" dirty="0" smtClean="0"/>
              <a:t>So its no surprise that these data sets are quite different </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23</a:t>
            </a:fld>
            <a:endParaRPr lang="en-US"/>
          </a:p>
        </p:txBody>
      </p:sp>
    </p:spTree>
    <p:extLst>
      <p:ext uri="{BB962C8B-B14F-4D97-AF65-F5344CB8AC3E}">
        <p14:creationId xmlns:p14="http://schemas.microsoft.com/office/powerpoint/2010/main" val="20368182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Similarity</a:t>
            </a:r>
          </a:p>
        </p:txBody>
      </p:sp>
      <p:sp>
        <p:nvSpPr>
          <p:cNvPr id="3" name="Content Placeholder 2"/>
          <p:cNvSpPr>
            <a:spLocks noGrp="1"/>
          </p:cNvSpPr>
          <p:nvPr>
            <p:ph idx="1"/>
          </p:nvPr>
        </p:nvSpPr>
        <p:spPr/>
        <p:txBody>
          <a:bodyPr/>
          <a:lstStyle/>
          <a:p>
            <a:pPr marL="0" indent="0">
              <a:buNone/>
            </a:pPr>
            <a:r>
              <a:rPr lang="en-US" dirty="0" smtClean="0"/>
              <a:t>So how can we compare the resolvers seen on these data collections?</a:t>
            </a:r>
          </a:p>
          <a:p>
            <a:pPr marL="0" indent="0">
              <a:buNone/>
            </a:pPr>
            <a:endParaRPr lang="en-US" dirty="0" smtClean="0"/>
          </a:p>
          <a:p>
            <a:pPr marL="0" indent="0">
              <a:buNone/>
            </a:pPr>
            <a:r>
              <a:rPr lang="en-US" dirty="0"/>
              <a:t>O</a:t>
            </a:r>
            <a:r>
              <a:rPr lang="en-US" dirty="0" smtClean="0"/>
              <a:t>ne approach is to use the experiment’s script to direct the end user’s resolvers to query the root AND to query our experiment’s servers</a:t>
            </a:r>
          </a:p>
          <a:p>
            <a:pPr marL="0" indent="0">
              <a:buNone/>
            </a:pPr>
            <a:endParaRPr lang="en-US" dirty="0" smtClean="0"/>
          </a:p>
          <a:p>
            <a:pPr marL="0" indent="0">
              <a:buNone/>
            </a:pPr>
            <a:endParaRPr lang="en-US" dirty="0" smtClean="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24</a:t>
            </a:fld>
            <a:endParaRPr lang="en-US"/>
          </a:p>
        </p:txBody>
      </p:sp>
    </p:spTree>
    <p:extLst>
      <p:ext uri="{BB962C8B-B14F-4D97-AF65-F5344CB8AC3E}">
        <p14:creationId xmlns:p14="http://schemas.microsoft.com/office/powerpoint/2010/main" val="618899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Set</a:t>
            </a:r>
            <a:endParaRPr lang="en-US" dirty="0"/>
          </a:p>
        </p:txBody>
      </p:sp>
      <p:sp>
        <p:nvSpPr>
          <p:cNvPr id="3" name="Content Placeholder 2"/>
          <p:cNvSpPr>
            <a:spLocks noGrp="1"/>
          </p:cNvSpPr>
          <p:nvPr>
            <p:ph idx="1"/>
          </p:nvPr>
        </p:nvSpPr>
        <p:spPr/>
        <p:txBody>
          <a:bodyPr/>
          <a:lstStyle/>
          <a:p>
            <a:pPr marL="0" lvl="0" indent="0" defTabSz="914400" fontAlgn="auto">
              <a:spcBef>
                <a:spcPts val="0"/>
              </a:spcBef>
              <a:spcAft>
                <a:spcPts val="0"/>
              </a:spcAft>
              <a:buNone/>
            </a:pPr>
            <a:r>
              <a:rPr lang="pl-PL" sz="1800" dirty="0"/>
              <a:t>w.w.w.1du-u2f235731-c113-s1488343227-ib4040201-apnic-test</a:t>
            </a:r>
            <a:endParaRPr lang="nb-NO" sz="1800" dirty="0" smtClean="0"/>
          </a:p>
          <a:p>
            <a:pPr marL="0" lvl="0" indent="0" defTabSz="914400" fontAlgn="auto">
              <a:spcBef>
                <a:spcPts val="0"/>
              </a:spcBef>
              <a:spcAft>
                <a:spcPts val="0"/>
              </a:spcAft>
              <a:buNone/>
            </a:pPr>
            <a:r>
              <a:rPr lang="nb-NO" sz="1800" dirty="0" smtClean="0"/>
              <a:t>c.14u-u2f235731-c113-s1488343227-ib4040201.ape.dotnxdomain.net.</a:t>
            </a:r>
          </a:p>
          <a:p>
            <a:pPr marL="0" lvl="0" indent="0" defTabSz="914400" fontAlgn="auto">
              <a:spcBef>
                <a:spcPts val="0"/>
              </a:spcBef>
              <a:spcAft>
                <a:spcPts val="0"/>
              </a:spcAft>
              <a:buNone/>
            </a:pPr>
            <a:r>
              <a:rPr lang="nb-NO" sz="1800" dirty="0" smtClean="0"/>
              <a:t>c.14s-u2f235731-c113-s1488343227-ib4040201.ape.dotnxdomain.net.</a:t>
            </a:r>
          </a:p>
          <a:p>
            <a:pPr marL="0" lvl="0" indent="0" defTabSz="914400" fontAlgn="auto">
              <a:spcBef>
                <a:spcPts val="0"/>
              </a:spcBef>
              <a:spcAft>
                <a:spcPts val="0"/>
              </a:spcAft>
              <a:buNone/>
            </a:pPr>
            <a:r>
              <a:rPr lang="nb-NO" sz="1800" dirty="0" smtClean="0"/>
              <a:t>c.1du-u2f235731-c113-s1488343227-ib4040201.ape.dotnxdomain.net</a:t>
            </a:r>
            <a:r>
              <a:rPr lang="nb-NO" sz="1800" dirty="0"/>
              <a:t>.</a:t>
            </a:r>
            <a:endParaRPr lang="en-US" sz="1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25</a:t>
            </a:fld>
            <a:endParaRPr lang="en-US"/>
          </a:p>
        </p:txBody>
      </p:sp>
    </p:spTree>
    <p:extLst>
      <p:ext uri="{BB962C8B-B14F-4D97-AF65-F5344CB8AC3E}">
        <p14:creationId xmlns:p14="http://schemas.microsoft.com/office/powerpoint/2010/main" val="6795087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 Query Set</a:t>
            </a:r>
            <a:endParaRPr lang="en-US" dirty="0"/>
          </a:p>
        </p:txBody>
      </p:sp>
      <p:sp>
        <p:nvSpPr>
          <p:cNvPr id="3" name="Content Placeholder 2"/>
          <p:cNvSpPr>
            <a:spLocks noGrp="1"/>
          </p:cNvSpPr>
          <p:nvPr>
            <p:ph idx="1"/>
          </p:nvPr>
        </p:nvSpPr>
        <p:spPr/>
        <p:txBody>
          <a:bodyPr/>
          <a:lstStyle/>
          <a:p>
            <a:pPr marL="0" lvl="0" indent="0" defTabSz="914400" fontAlgn="auto">
              <a:spcBef>
                <a:spcPts val="0"/>
              </a:spcBef>
              <a:spcAft>
                <a:spcPts val="0"/>
              </a:spcAft>
              <a:buNone/>
            </a:pPr>
            <a:r>
              <a:rPr lang="pl-PL" sz="1800" dirty="0" smtClean="0"/>
              <a:t>w.w.w.1du-u2f235731-c113-s1488343227-ib4040201-apnic-test</a:t>
            </a:r>
          </a:p>
          <a:p>
            <a:pPr marL="0" lvl="0" indent="0" defTabSz="914400" fontAlgn="auto">
              <a:spcBef>
                <a:spcPts val="0"/>
              </a:spcBef>
              <a:spcAft>
                <a:spcPts val="0"/>
              </a:spcAft>
              <a:buNone/>
            </a:pPr>
            <a:endParaRPr lang="pl-PL" sz="1800" dirty="0"/>
          </a:p>
          <a:p>
            <a:pPr marL="0" lvl="0" indent="0" defTabSz="914400" fontAlgn="auto">
              <a:spcBef>
                <a:spcPts val="0"/>
              </a:spcBef>
              <a:spcAft>
                <a:spcPts val="0"/>
              </a:spcAft>
              <a:buNone/>
            </a:pPr>
            <a:endParaRPr lang="pl-PL" sz="1800" dirty="0" smtClean="0"/>
          </a:p>
          <a:p>
            <a:pPr marL="0" lvl="0" indent="0" defTabSz="914400" fontAlgn="auto">
              <a:spcBef>
                <a:spcPts val="0"/>
              </a:spcBef>
              <a:spcAft>
                <a:spcPts val="0"/>
              </a:spcAft>
              <a:buNone/>
            </a:pPr>
            <a:endParaRPr lang="pl-PL" sz="1800" dirty="0"/>
          </a:p>
          <a:p>
            <a:pPr marL="0" lvl="0" indent="0" defTabSz="914400" fontAlgn="auto">
              <a:spcBef>
                <a:spcPts val="0"/>
              </a:spcBef>
              <a:spcAft>
                <a:spcPts val="0"/>
              </a:spcAft>
              <a:buNone/>
            </a:pPr>
            <a:endParaRPr lang="pl-PL" sz="1800" dirty="0" smtClean="0"/>
          </a:p>
          <a:p>
            <a:pPr marL="0" lvl="0" indent="0" defTabSz="914400" fontAlgn="auto">
              <a:spcBef>
                <a:spcPts val="0"/>
              </a:spcBef>
              <a:spcAft>
                <a:spcPts val="0"/>
              </a:spcAft>
              <a:buNone/>
            </a:pPr>
            <a:endParaRPr lang="nb-NO" sz="1800" dirty="0" smtClean="0"/>
          </a:p>
          <a:p>
            <a:pPr marL="0" lvl="0" indent="0" defTabSz="914400" fontAlgn="auto">
              <a:spcBef>
                <a:spcPts val="0"/>
              </a:spcBef>
              <a:spcAft>
                <a:spcPts val="0"/>
              </a:spcAft>
              <a:buNone/>
            </a:pPr>
            <a:r>
              <a:rPr lang="nb-NO" sz="1800" dirty="0" smtClean="0"/>
              <a:t>c.14u-u2f235731-c113-s1488343227-ib4040201.ape.dotnxdomain.net.</a:t>
            </a:r>
          </a:p>
          <a:p>
            <a:pPr marL="0" lvl="0" indent="0" defTabSz="914400" fontAlgn="auto">
              <a:spcBef>
                <a:spcPts val="0"/>
              </a:spcBef>
              <a:spcAft>
                <a:spcPts val="0"/>
              </a:spcAft>
              <a:buNone/>
            </a:pPr>
            <a:r>
              <a:rPr lang="nb-NO" sz="1800" dirty="0" smtClean="0"/>
              <a:t>c.14s-u2f235731-c113-s1488343227-ib4040201.ape.dotnxdomain.net.</a:t>
            </a:r>
          </a:p>
          <a:p>
            <a:pPr marL="0" lvl="0" indent="0" defTabSz="914400" fontAlgn="auto">
              <a:spcBef>
                <a:spcPts val="0"/>
              </a:spcBef>
              <a:spcAft>
                <a:spcPts val="0"/>
              </a:spcAft>
              <a:buNone/>
            </a:pPr>
            <a:r>
              <a:rPr lang="nb-NO" sz="1800" dirty="0" smtClean="0"/>
              <a:t>c.1du-u2f235731-c113-s1488343227-ib4040201.ape.dotnxdomain.net</a:t>
            </a:r>
            <a:r>
              <a:rPr lang="nb-NO" sz="1800" dirty="0"/>
              <a:t>.</a:t>
            </a:r>
            <a:endParaRPr lang="en-US" sz="1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26</a:t>
            </a:fld>
            <a:endParaRPr lang="en-US"/>
          </a:p>
        </p:txBody>
      </p:sp>
      <p:sp>
        <p:nvSpPr>
          <p:cNvPr id="5" name="TextBox 4"/>
          <p:cNvSpPr txBox="1"/>
          <p:nvPr/>
        </p:nvSpPr>
        <p:spPr>
          <a:xfrm>
            <a:off x="263017" y="2053106"/>
            <a:ext cx="4507965" cy="461665"/>
          </a:xfrm>
          <a:prstGeom prst="rect">
            <a:avLst/>
          </a:prstGeom>
          <a:noFill/>
        </p:spPr>
        <p:txBody>
          <a:bodyPr wrap="none" rtlCol="0">
            <a:spAutoFit/>
          </a:bodyPr>
          <a:lstStyle/>
          <a:p>
            <a:r>
              <a:rPr lang="en-US" dirty="0" smtClean="0">
                <a:latin typeface="AhnbergHand" charset="0"/>
                <a:ea typeface="AhnbergHand" charset="0"/>
                <a:cs typeface="AhnbergHand" charset="0"/>
              </a:rPr>
              <a:t>Query directed to the root</a:t>
            </a:r>
          </a:p>
        </p:txBody>
      </p:sp>
      <p:sp>
        <p:nvSpPr>
          <p:cNvPr id="6" name="TextBox 5"/>
          <p:cNvSpPr txBox="1"/>
          <p:nvPr/>
        </p:nvSpPr>
        <p:spPr>
          <a:xfrm>
            <a:off x="186817" y="4440936"/>
            <a:ext cx="7530719" cy="2308324"/>
          </a:xfrm>
          <a:prstGeom prst="rect">
            <a:avLst/>
          </a:prstGeom>
          <a:noFill/>
        </p:spPr>
        <p:txBody>
          <a:bodyPr wrap="square" rtlCol="0">
            <a:spAutoFit/>
          </a:bodyPr>
          <a:lstStyle/>
          <a:p>
            <a:r>
              <a:rPr lang="en-US" dirty="0" smtClean="0">
                <a:latin typeface="AhnbergHand" charset="0"/>
                <a:ea typeface="AhnbergHand" charset="0"/>
                <a:cs typeface="AhnbergHand" charset="0"/>
              </a:rPr>
              <a:t>Queries directed to the experiment’s server</a:t>
            </a:r>
          </a:p>
          <a:p>
            <a:endParaRPr lang="en-US" dirty="0" smtClean="0">
              <a:latin typeface="AhnbergHand" charset="0"/>
              <a:ea typeface="AhnbergHand" charset="0"/>
              <a:cs typeface="AhnbergHand" charset="0"/>
            </a:endParaRPr>
          </a:p>
          <a:p>
            <a:r>
              <a:rPr lang="en-US" dirty="0" smtClean="0">
                <a:latin typeface="AhnbergHand" charset="0"/>
                <a:ea typeface="AhnbergHand" charset="0"/>
                <a:cs typeface="AhnbergHand" charset="0"/>
              </a:rPr>
              <a:t>These will resolve to a CNAME that redirects the resolver towards a non-</a:t>
            </a:r>
            <a:r>
              <a:rPr lang="en-US" dirty="0" err="1" smtClean="0">
                <a:latin typeface="AhnbergHand" charset="0"/>
                <a:ea typeface="AhnbergHand" charset="0"/>
                <a:cs typeface="AhnbergHand" charset="0"/>
              </a:rPr>
              <a:t>existant</a:t>
            </a:r>
            <a:r>
              <a:rPr lang="en-US" dirty="0" smtClean="0">
                <a:latin typeface="AhnbergHand" charset="0"/>
                <a:ea typeface="AhnbergHand" charset="0"/>
                <a:cs typeface="AhnbergHand" charset="0"/>
              </a:rPr>
              <a:t> domain name (that will be seen at a root server)</a:t>
            </a:r>
          </a:p>
        </p:txBody>
      </p:sp>
    </p:spTree>
    <p:extLst>
      <p:ext uri="{BB962C8B-B14F-4D97-AF65-F5344CB8AC3E}">
        <p14:creationId xmlns:p14="http://schemas.microsoft.com/office/powerpoint/2010/main" val="1597159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a:t>
            </a:r>
            <a:r>
              <a:rPr lang="en-US" dirty="0" err="1" smtClean="0"/>
              <a:t>Behaviour</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27</a:t>
            </a:fld>
            <a:endParaRPr lang="en-US"/>
          </a:p>
        </p:txBody>
      </p:sp>
      <p:grpSp>
        <p:nvGrpSpPr>
          <p:cNvPr id="9" name="Group 8"/>
          <p:cNvGrpSpPr/>
          <p:nvPr/>
        </p:nvGrpSpPr>
        <p:grpSpPr>
          <a:xfrm>
            <a:off x="3297936" y="4196721"/>
            <a:ext cx="579824" cy="576447"/>
            <a:chOff x="3093838" y="5732913"/>
            <a:chExt cx="579824" cy="576447"/>
          </a:xfrm>
        </p:grpSpPr>
        <p:sp>
          <p:nvSpPr>
            <p:cNvPr id="6" name="Freeform 5"/>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reeform 6"/>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Freeform 7"/>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0" name="Group 9"/>
          <p:cNvGrpSpPr/>
          <p:nvPr/>
        </p:nvGrpSpPr>
        <p:grpSpPr>
          <a:xfrm>
            <a:off x="3246238" y="5885313"/>
            <a:ext cx="579824" cy="576447"/>
            <a:chOff x="3093838" y="5732913"/>
            <a:chExt cx="579824" cy="576447"/>
          </a:xfrm>
        </p:grpSpPr>
        <p:sp>
          <p:nvSpPr>
            <p:cNvPr id="11" name="Freeform 10"/>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Freeform 11"/>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Freeform 12"/>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1493638" y="2687961"/>
            <a:ext cx="579824" cy="576447"/>
            <a:chOff x="3093838" y="5732913"/>
            <a:chExt cx="579824" cy="576447"/>
          </a:xfrm>
        </p:grpSpPr>
        <p:sp>
          <p:nvSpPr>
            <p:cNvPr id="15" name="Freeform 14"/>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Freeform 15"/>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Freeform 16"/>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544430" y="2532830"/>
            <a:ext cx="579824" cy="576447"/>
            <a:chOff x="3093838" y="5732913"/>
            <a:chExt cx="579824" cy="576447"/>
          </a:xfrm>
        </p:grpSpPr>
        <p:sp>
          <p:nvSpPr>
            <p:cNvPr id="19" name="Freeform 18"/>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Freeform 19"/>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Freeform 20"/>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2" name="TextBox 21"/>
          <p:cNvSpPr txBox="1"/>
          <p:nvPr/>
        </p:nvSpPr>
        <p:spPr>
          <a:xfrm>
            <a:off x="4005072" y="6046664"/>
            <a:ext cx="998991" cy="338554"/>
          </a:xfrm>
          <a:prstGeom prst="rect">
            <a:avLst/>
          </a:prstGeom>
          <a:noFill/>
        </p:spPr>
        <p:txBody>
          <a:bodyPr wrap="none" rtlCol="0">
            <a:spAutoFit/>
          </a:bodyPr>
          <a:lstStyle/>
          <a:p>
            <a:r>
              <a:rPr lang="en-US" sz="1600">
                <a:latin typeface="AhnbergHand" charset="0"/>
                <a:ea typeface="AhnbergHand" charset="0"/>
                <a:cs typeface="AhnbergHand" charset="0"/>
              </a:rPr>
              <a:t>b</a:t>
            </a:r>
            <a:r>
              <a:rPr lang="en-US" sz="1600" smtClean="0">
                <a:latin typeface="AhnbergHand" charset="0"/>
                <a:ea typeface="AhnbergHand" charset="0"/>
                <a:cs typeface="AhnbergHand" charset="0"/>
              </a:rPr>
              <a:t>rowser</a:t>
            </a:r>
            <a:endParaRPr lang="en-US" sz="1600" dirty="0">
              <a:latin typeface="AhnbergHand" charset="0"/>
              <a:ea typeface="AhnbergHand" charset="0"/>
              <a:cs typeface="AhnbergHand" charset="0"/>
            </a:endParaRPr>
          </a:p>
        </p:txBody>
      </p:sp>
      <p:sp>
        <p:nvSpPr>
          <p:cNvPr id="23" name="TextBox 22"/>
          <p:cNvSpPr txBox="1"/>
          <p:nvPr/>
        </p:nvSpPr>
        <p:spPr>
          <a:xfrm>
            <a:off x="3929458" y="4233672"/>
            <a:ext cx="1018227"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resolver</a:t>
            </a:r>
            <a:endParaRPr lang="en-US" sz="1600" dirty="0">
              <a:latin typeface="AhnbergHand" charset="0"/>
              <a:ea typeface="AhnbergHand" charset="0"/>
              <a:cs typeface="AhnbergHand" charset="0"/>
            </a:endParaRPr>
          </a:p>
        </p:txBody>
      </p:sp>
      <p:sp>
        <p:nvSpPr>
          <p:cNvPr id="24" name="TextBox 23"/>
          <p:cNvSpPr txBox="1"/>
          <p:nvPr/>
        </p:nvSpPr>
        <p:spPr>
          <a:xfrm>
            <a:off x="2247247" y="2687961"/>
            <a:ext cx="1899879" cy="584775"/>
          </a:xfrm>
          <a:prstGeom prst="rect">
            <a:avLst/>
          </a:prstGeom>
          <a:noFill/>
        </p:spPr>
        <p:txBody>
          <a:bodyPr wrap="none" rtlCol="0">
            <a:spAutoFit/>
          </a:bodyPr>
          <a:lstStyle/>
          <a:p>
            <a:r>
              <a:rPr lang="en-US" sz="1600" dirty="0" smtClean="0">
                <a:latin typeface="AhnbergHand" charset="0"/>
                <a:ea typeface="AhnbergHand" charset="0"/>
                <a:cs typeface="AhnbergHand" charset="0"/>
              </a:rPr>
              <a:t>.</a:t>
            </a:r>
            <a:r>
              <a:rPr lang="en-US" sz="1600" dirty="0" err="1" smtClean="0">
                <a:latin typeface="AhnbergHand" charset="0"/>
                <a:ea typeface="AhnbergHand" charset="0"/>
                <a:cs typeface="AhnbergHand" charset="0"/>
              </a:rPr>
              <a:t>dotnxdomain.net</a:t>
            </a:r>
            <a:endParaRPr lang="en-US" sz="1600" dirty="0" smtClean="0">
              <a:latin typeface="AhnbergHand" charset="0"/>
              <a:ea typeface="AhnbergHand" charset="0"/>
              <a:cs typeface="AhnbergHand" charset="0"/>
            </a:endParaRPr>
          </a:p>
          <a:p>
            <a:r>
              <a:rPr lang="en-US" sz="1600" dirty="0" smtClean="0">
                <a:latin typeface="AhnbergHand" charset="0"/>
                <a:ea typeface="AhnbergHand" charset="0"/>
                <a:cs typeface="AhnbergHand" charset="0"/>
              </a:rPr>
              <a:t>server</a:t>
            </a:r>
            <a:endParaRPr lang="en-US" sz="1600" dirty="0">
              <a:latin typeface="AhnbergHand" charset="0"/>
              <a:ea typeface="AhnbergHand" charset="0"/>
              <a:cs typeface="AhnbergHand" charset="0"/>
            </a:endParaRPr>
          </a:p>
        </p:txBody>
      </p:sp>
      <p:sp>
        <p:nvSpPr>
          <p:cNvPr id="25" name="TextBox 24"/>
          <p:cNvSpPr txBox="1"/>
          <p:nvPr/>
        </p:nvSpPr>
        <p:spPr>
          <a:xfrm>
            <a:off x="6335483" y="2478782"/>
            <a:ext cx="1393330" cy="338554"/>
          </a:xfrm>
          <a:prstGeom prst="rect">
            <a:avLst/>
          </a:prstGeom>
          <a:noFill/>
        </p:spPr>
        <p:txBody>
          <a:bodyPr wrap="none" rtlCol="0">
            <a:spAutoFit/>
          </a:bodyPr>
          <a:lstStyle/>
          <a:p>
            <a:r>
              <a:rPr lang="en-US" sz="1600" dirty="0">
                <a:latin typeface="AhnbergHand" charset="0"/>
                <a:ea typeface="AhnbergHand" charset="0"/>
                <a:cs typeface="AhnbergHand" charset="0"/>
              </a:rPr>
              <a:t>r</a:t>
            </a:r>
            <a:r>
              <a:rPr lang="en-US" sz="1600" dirty="0" smtClean="0">
                <a:latin typeface="AhnbergHand" charset="0"/>
                <a:ea typeface="AhnbergHand" charset="0"/>
                <a:cs typeface="AhnbergHand" charset="0"/>
              </a:rPr>
              <a:t>oot server</a:t>
            </a:r>
            <a:endParaRPr lang="en-US" sz="1600" dirty="0">
              <a:latin typeface="AhnbergHand" charset="0"/>
              <a:ea typeface="AhnbergHand" charset="0"/>
              <a:cs typeface="AhnbergHand" charset="0"/>
            </a:endParaRPr>
          </a:p>
        </p:txBody>
      </p:sp>
      <p:sp>
        <p:nvSpPr>
          <p:cNvPr id="26" name="Freeform 25"/>
          <p:cNvSpPr/>
          <p:nvPr/>
        </p:nvSpPr>
        <p:spPr>
          <a:xfrm>
            <a:off x="3328316" y="4818877"/>
            <a:ext cx="219556" cy="1051571"/>
          </a:xfrm>
          <a:custGeom>
            <a:avLst/>
            <a:gdLst>
              <a:gd name="connsiteX0" fmla="*/ 173836 w 219556"/>
              <a:gd name="connsiteY0" fmla="*/ 1051571 h 1051571"/>
              <a:gd name="connsiteX1" fmla="*/ 118972 w 219556"/>
              <a:gd name="connsiteY1" fmla="*/ 905267 h 1051571"/>
              <a:gd name="connsiteX2" fmla="*/ 100684 w 219556"/>
              <a:gd name="connsiteY2" fmla="*/ 484643 h 1051571"/>
              <a:gd name="connsiteX3" fmla="*/ 118972 w 219556"/>
              <a:gd name="connsiteY3" fmla="*/ 36587 h 1051571"/>
              <a:gd name="connsiteX4" fmla="*/ 100 w 219556"/>
              <a:gd name="connsiteY4" fmla="*/ 155459 h 1051571"/>
              <a:gd name="connsiteX5" fmla="*/ 100684 w 219556"/>
              <a:gd name="connsiteY5" fmla="*/ 11 h 1051571"/>
              <a:gd name="connsiteX6" fmla="*/ 219556 w 219556"/>
              <a:gd name="connsiteY6" fmla="*/ 164603 h 1051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556" h="1051571">
                <a:moveTo>
                  <a:pt x="173836" y="1051571"/>
                </a:moveTo>
                <a:cubicBezTo>
                  <a:pt x="152500" y="1025663"/>
                  <a:pt x="131164" y="999755"/>
                  <a:pt x="118972" y="905267"/>
                </a:cubicBezTo>
                <a:cubicBezTo>
                  <a:pt x="106780" y="810779"/>
                  <a:pt x="100684" y="629423"/>
                  <a:pt x="100684" y="484643"/>
                </a:cubicBezTo>
                <a:cubicBezTo>
                  <a:pt x="100684" y="339863"/>
                  <a:pt x="135736" y="91451"/>
                  <a:pt x="118972" y="36587"/>
                </a:cubicBezTo>
                <a:cubicBezTo>
                  <a:pt x="102208" y="-18277"/>
                  <a:pt x="3148" y="161555"/>
                  <a:pt x="100" y="155459"/>
                </a:cubicBezTo>
                <a:cubicBezTo>
                  <a:pt x="-2948" y="149363"/>
                  <a:pt x="64108" y="-1513"/>
                  <a:pt x="100684" y="11"/>
                </a:cubicBezTo>
                <a:cubicBezTo>
                  <a:pt x="137260" y="1535"/>
                  <a:pt x="219556" y="164603"/>
                  <a:pt x="219556" y="16460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Freeform 26"/>
          <p:cNvSpPr/>
          <p:nvPr/>
        </p:nvSpPr>
        <p:spPr>
          <a:xfrm>
            <a:off x="1926239" y="3352016"/>
            <a:ext cx="1301593" cy="1055392"/>
          </a:xfrm>
          <a:custGeom>
            <a:avLst/>
            <a:gdLst>
              <a:gd name="connsiteX0" fmla="*/ 1301593 w 1301593"/>
              <a:gd name="connsiteY0" fmla="*/ 1055392 h 1055392"/>
              <a:gd name="connsiteX1" fmla="*/ 908401 w 1301593"/>
              <a:gd name="connsiteY1" fmla="*/ 872512 h 1055392"/>
              <a:gd name="connsiteX2" fmla="*/ 259177 w 1301593"/>
              <a:gd name="connsiteY2" fmla="*/ 360448 h 1055392"/>
              <a:gd name="connsiteX3" fmla="*/ 21433 w 1301593"/>
              <a:gd name="connsiteY3" fmla="*/ 3832 h 1055392"/>
              <a:gd name="connsiteX4" fmla="*/ 12289 w 1301593"/>
              <a:gd name="connsiteY4" fmla="*/ 205000 h 1055392"/>
              <a:gd name="connsiteX5" fmla="*/ 30577 w 1301593"/>
              <a:gd name="connsiteY5" fmla="*/ 3832 h 1055392"/>
              <a:gd name="connsiteX6" fmla="*/ 195169 w 1301593"/>
              <a:gd name="connsiteY6" fmla="*/ 67840 h 1055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1593" h="1055392">
                <a:moveTo>
                  <a:pt x="1301593" y="1055392"/>
                </a:moveTo>
                <a:cubicBezTo>
                  <a:pt x="1191865" y="1021864"/>
                  <a:pt x="1082137" y="988336"/>
                  <a:pt x="908401" y="872512"/>
                </a:cubicBezTo>
                <a:cubicBezTo>
                  <a:pt x="734665" y="756688"/>
                  <a:pt x="407005" y="505228"/>
                  <a:pt x="259177" y="360448"/>
                </a:cubicBezTo>
                <a:cubicBezTo>
                  <a:pt x="111349" y="215668"/>
                  <a:pt x="62581" y="29740"/>
                  <a:pt x="21433" y="3832"/>
                </a:cubicBezTo>
                <a:cubicBezTo>
                  <a:pt x="-19715" y="-22076"/>
                  <a:pt x="10765" y="205000"/>
                  <a:pt x="12289" y="205000"/>
                </a:cubicBezTo>
                <a:cubicBezTo>
                  <a:pt x="13813" y="205000"/>
                  <a:pt x="97" y="26692"/>
                  <a:pt x="30577" y="3832"/>
                </a:cubicBezTo>
                <a:cubicBezTo>
                  <a:pt x="61057" y="-19028"/>
                  <a:pt x="195169" y="67840"/>
                  <a:pt x="195169" y="6784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4277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a:t>
            </a:r>
            <a:r>
              <a:rPr lang="en-US" dirty="0" err="1" smtClean="0"/>
              <a:t>Behaviour</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28</a:t>
            </a:fld>
            <a:endParaRPr lang="en-US"/>
          </a:p>
        </p:txBody>
      </p:sp>
      <p:grpSp>
        <p:nvGrpSpPr>
          <p:cNvPr id="9" name="Group 8"/>
          <p:cNvGrpSpPr/>
          <p:nvPr/>
        </p:nvGrpSpPr>
        <p:grpSpPr>
          <a:xfrm>
            <a:off x="3297936" y="4196721"/>
            <a:ext cx="579824" cy="576447"/>
            <a:chOff x="3093838" y="5732913"/>
            <a:chExt cx="579824" cy="576447"/>
          </a:xfrm>
        </p:grpSpPr>
        <p:sp>
          <p:nvSpPr>
            <p:cNvPr id="6" name="Freeform 5"/>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reeform 6"/>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Freeform 7"/>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0" name="Group 9"/>
          <p:cNvGrpSpPr/>
          <p:nvPr/>
        </p:nvGrpSpPr>
        <p:grpSpPr>
          <a:xfrm>
            <a:off x="3246238" y="5885313"/>
            <a:ext cx="579824" cy="576447"/>
            <a:chOff x="3093838" y="5732913"/>
            <a:chExt cx="579824" cy="576447"/>
          </a:xfrm>
        </p:grpSpPr>
        <p:sp>
          <p:nvSpPr>
            <p:cNvPr id="11" name="Freeform 10"/>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Freeform 11"/>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Freeform 12"/>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1493638" y="2687961"/>
            <a:ext cx="579824" cy="576447"/>
            <a:chOff x="3093838" y="5732913"/>
            <a:chExt cx="579824" cy="576447"/>
          </a:xfrm>
        </p:grpSpPr>
        <p:sp>
          <p:nvSpPr>
            <p:cNvPr id="15" name="Freeform 14"/>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Freeform 15"/>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Freeform 16"/>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544430" y="2532830"/>
            <a:ext cx="579824" cy="576447"/>
            <a:chOff x="3093838" y="5732913"/>
            <a:chExt cx="579824" cy="576447"/>
          </a:xfrm>
        </p:grpSpPr>
        <p:sp>
          <p:nvSpPr>
            <p:cNvPr id="19" name="Freeform 18"/>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Freeform 19"/>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Freeform 20"/>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2" name="TextBox 21"/>
          <p:cNvSpPr txBox="1"/>
          <p:nvPr/>
        </p:nvSpPr>
        <p:spPr>
          <a:xfrm>
            <a:off x="4005072" y="6046664"/>
            <a:ext cx="998991" cy="338554"/>
          </a:xfrm>
          <a:prstGeom prst="rect">
            <a:avLst/>
          </a:prstGeom>
          <a:noFill/>
        </p:spPr>
        <p:txBody>
          <a:bodyPr wrap="none" rtlCol="0">
            <a:spAutoFit/>
          </a:bodyPr>
          <a:lstStyle/>
          <a:p>
            <a:r>
              <a:rPr lang="en-US" sz="1600">
                <a:latin typeface="AhnbergHand" charset="0"/>
                <a:ea typeface="AhnbergHand" charset="0"/>
                <a:cs typeface="AhnbergHand" charset="0"/>
              </a:rPr>
              <a:t>b</a:t>
            </a:r>
            <a:r>
              <a:rPr lang="en-US" sz="1600" smtClean="0">
                <a:latin typeface="AhnbergHand" charset="0"/>
                <a:ea typeface="AhnbergHand" charset="0"/>
                <a:cs typeface="AhnbergHand" charset="0"/>
              </a:rPr>
              <a:t>rowser</a:t>
            </a:r>
            <a:endParaRPr lang="en-US" sz="1600" dirty="0">
              <a:latin typeface="AhnbergHand" charset="0"/>
              <a:ea typeface="AhnbergHand" charset="0"/>
              <a:cs typeface="AhnbergHand" charset="0"/>
            </a:endParaRPr>
          </a:p>
        </p:txBody>
      </p:sp>
      <p:sp>
        <p:nvSpPr>
          <p:cNvPr id="23" name="TextBox 22"/>
          <p:cNvSpPr txBox="1"/>
          <p:nvPr/>
        </p:nvSpPr>
        <p:spPr>
          <a:xfrm>
            <a:off x="3929458" y="4233672"/>
            <a:ext cx="1018227"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resolver</a:t>
            </a:r>
            <a:endParaRPr lang="en-US" sz="1600" dirty="0">
              <a:latin typeface="AhnbergHand" charset="0"/>
              <a:ea typeface="AhnbergHand" charset="0"/>
              <a:cs typeface="AhnbergHand" charset="0"/>
            </a:endParaRPr>
          </a:p>
        </p:txBody>
      </p:sp>
      <p:sp>
        <p:nvSpPr>
          <p:cNvPr id="24" name="TextBox 23"/>
          <p:cNvSpPr txBox="1"/>
          <p:nvPr/>
        </p:nvSpPr>
        <p:spPr>
          <a:xfrm>
            <a:off x="2247247" y="2687961"/>
            <a:ext cx="1899879" cy="584775"/>
          </a:xfrm>
          <a:prstGeom prst="rect">
            <a:avLst/>
          </a:prstGeom>
          <a:noFill/>
        </p:spPr>
        <p:txBody>
          <a:bodyPr wrap="none" rtlCol="0">
            <a:spAutoFit/>
          </a:bodyPr>
          <a:lstStyle/>
          <a:p>
            <a:r>
              <a:rPr lang="en-US" sz="1600" dirty="0" smtClean="0">
                <a:latin typeface="AhnbergHand" charset="0"/>
                <a:ea typeface="AhnbergHand" charset="0"/>
                <a:cs typeface="AhnbergHand" charset="0"/>
              </a:rPr>
              <a:t>.</a:t>
            </a:r>
            <a:r>
              <a:rPr lang="en-US" sz="1600" dirty="0" err="1" smtClean="0">
                <a:latin typeface="AhnbergHand" charset="0"/>
                <a:ea typeface="AhnbergHand" charset="0"/>
                <a:cs typeface="AhnbergHand" charset="0"/>
              </a:rPr>
              <a:t>dotnxdomain.net</a:t>
            </a:r>
            <a:endParaRPr lang="en-US" sz="1600" dirty="0" smtClean="0">
              <a:latin typeface="AhnbergHand" charset="0"/>
              <a:ea typeface="AhnbergHand" charset="0"/>
              <a:cs typeface="AhnbergHand" charset="0"/>
            </a:endParaRPr>
          </a:p>
          <a:p>
            <a:r>
              <a:rPr lang="en-US" sz="1600" dirty="0" smtClean="0">
                <a:latin typeface="AhnbergHand" charset="0"/>
                <a:ea typeface="AhnbergHand" charset="0"/>
                <a:cs typeface="AhnbergHand" charset="0"/>
              </a:rPr>
              <a:t>server</a:t>
            </a:r>
            <a:endParaRPr lang="en-US" sz="1600" dirty="0">
              <a:latin typeface="AhnbergHand" charset="0"/>
              <a:ea typeface="AhnbergHand" charset="0"/>
              <a:cs typeface="AhnbergHand" charset="0"/>
            </a:endParaRPr>
          </a:p>
        </p:txBody>
      </p:sp>
      <p:sp>
        <p:nvSpPr>
          <p:cNvPr id="25" name="TextBox 24"/>
          <p:cNvSpPr txBox="1"/>
          <p:nvPr/>
        </p:nvSpPr>
        <p:spPr>
          <a:xfrm>
            <a:off x="6335483" y="2478782"/>
            <a:ext cx="1393330" cy="338554"/>
          </a:xfrm>
          <a:prstGeom prst="rect">
            <a:avLst/>
          </a:prstGeom>
          <a:noFill/>
        </p:spPr>
        <p:txBody>
          <a:bodyPr wrap="none" rtlCol="0">
            <a:spAutoFit/>
          </a:bodyPr>
          <a:lstStyle/>
          <a:p>
            <a:r>
              <a:rPr lang="en-US" sz="1600" dirty="0">
                <a:latin typeface="AhnbergHand" charset="0"/>
                <a:ea typeface="AhnbergHand" charset="0"/>
                <a:cs typeface="AhnbergHand" charset="0"/>
              </a:rPr>
              <a:t>r</a:t>
            </a:r>
            <a:r>
              <a:rPr lang="en-US" sz="1600" dirty="0" smtClean="0">
                <a:latin typeface="AhnbergHand" charset="0"/>
                <a:ea typeface="AhnbergHand" charset="0"/>
                <a:cs typeface="AhnbergHand" charset="0"/>
              </a:rPr>
              <a:t>oot server</a:t>
            </a:r>
            <a:endParaRPr lang="en-US" sz="1600" dirty="0">
              <a:latin typeface="AhnbergHand" charset="0"/>
              <a:ea typeface="AhnbergHand" charset="0"/>
              <a:cs typeface="AhnbergHand" charset="0"/>
            </a:endParaRPr>
          </a:p>
        </p:txBody>
      </p:sp>
      <p:sp>
        <p:nvSpPr>
          <p:cNvPr id="26" name="Freeform 25"/>
          <p:cNvSpPr/>
          <p:nvPr/>
        </p:nvSpPr>
        <p:spPr>
          <a:xfrm>
            <a:off x="3328316" y="4818877"/>
            <a:ext cx="219556" cy="1051571"/>
          </a:xfrm>
          <a:custGeom>
            <a:avLst/>
            <a:gdLst>
              <a:gd name="connsiteX0" fmla="*/ 173836 w 219556"/>
              <a:gd name="connsiteY0" fmla="*/ 1051571 h 1051571"/>
              <a:gd name="connsiteX1" fmla="*/ 118972 w 219556"/>
              <a:gd name="connsiteY1" fmla="*/ 905267 h 1051571"/>
              <a:gd name="connsiteX2" fmla="*/ 100684 w 219556"/>
              <a:gd name="connsiteY2" fmla="*/ 484643 h 1051571"/>
              <a:gd name="connsiteX3" fmla="*/ 118972 w 219556"/>
              <a:gd name="connsiteY3" fmla="*/ 36587 h 1051571"/>
              <a:gd name="connsiteX4" fmla="*/ 100 w 219556"/>
              <a:gd name="connsiteY4" fmla="*/ 155459 h 1051571"/>
              <a:gd name="connsiteX5" fmla="*/ 100684 w 219556"/>
              <a:gd name="connsiteY5" fmla="*/ 11 h 1051571"/>
              <a:gd name="connsiteX6" fmla="*/ 219556 w 219556"/>
              <a:gd name="connsiteY6" fmla="*/ 164603 h 1051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556" h="1051571">
                <a:moveTo>
                  <a:pt x="173836" y="1051571"/>
                </a:moveTo>
                <a:cubicBezTo>
                  <a:pt x="152500" y="1025663"/>
                  <a:pt x="131164" y="999755"/>
                  <a:pt x="118972" y="905267"/>
                </a:cubicBezTo>
                <a:cubicBezTo>
                  <a:pt x="106780" y="810779"/>
                  <a:pt x="100684" y="629423"/>
                  <a:pt x="100684" y="484643"/>
                </a:cubicBezTo>
                <a:cubicBezTo>
                  <a:pt x="100684" y="339863"/>
                  <a:pt x="135736" y="91451"/>
                  <a:pt x="118972" y="36587"/>
                </a:cubicBezTo>
                <a:cubicBezTo>
                  <a:pt x="102208" y="-18277"/>
                  <a:pt x="3148" y="161555"/>
                  <a:pt x="100" y="155459"/>
                </a:cubicBezTo>
                <a:cubicBezTo>
                  <a:pt x="-2948" y="149363"/>
                  <a:pt x="64108" y="-1513"/>
                  <a:pt x="100684" y="11"/>
                </a:cubicBezTo>
                <a:cubicBezTo>
                  <a:pt x="137260" y="1535"/>
                  <a:pt x="219556" y="164603"/>
                  <a:pt x="219556" y="16460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Freeform 26"/>
          <p:cNvSpPr/>
          <p:nvPr/>
        </p:nvSpPr>
        <p:spPr>
          <a:xfrm>
            <a:off x="1926239" y="3352016"/>
            <a:ext cx="1301593" cy="1055392"/>
          </a:xfrm>
          <a:custGeom>
            <a:avLst/>
            <a:gdLst>
              <a:gd name="connsiteX0" fmla="*/ 1301593 w 1301593"/>
              <a:gd name="connsiteY0" fmla="*/ 1055392 h 1055392"/>
              <a:gd name="connsiteX1" fmla="*/ 908401 w 1301593"/>
              <a:gd name="connsiteY1" fmla="*/ 872512 h 1055392"/>
              <a:gd name="connsiteX2" fmla="*/ 259177 w 1301593"/>
              <a:gd name="connsiteY2" fmla="*/ 360448 h 1055392"/>
              <a:gd name="connsiteX3" fmla="*/ 21433 w 1301593"/>
              <a:gd name="connsiteY3" fmla="*/ 3832 h 1055392"/>
              <a:gd name="connsiteX4" fmla="*/ 12289 w 1301593"/>
              <a:gd name="connsiteY4" fmla="*/ 205000 h 1055392"/>
              <a:gd name="connsiteX5" fmla="*/ 30577 w 1301593"/>
              <a:gd name="connsiteY5" fmla="*/ 3832 h 1055392"/>
              <a:gd name="connsiteX6" fmla="*/ 195169 w 1301593"/>
              <a:gd name="connsiteY6" fmla="*/ 67840 h 1055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1593" h="1055392">
                <a:moveTo>
                  <a:pt x="1301593" y="1055392"/>
                </a:moveTo>
                <a:cubicBezTo>
                  <a:pt x="1191865" y="1021864"/>
                  <a:pt x="1082137" y="988336"/>
                  <a:pt x="908401" y="872512"/>
                </a:cubicBezTo>
                <a:cubicBezTo>
                  <a:pt x="734665" y="756688"/>
                  <a:pt x="407005" y="505228"/>
                  <a:pt x="259177" y="360448"/>
                </a:cubicBezTo>
                <a:cubicBezTo>
                  <a:pt x="111349" y="215668"/>
                  <a:pt x="62581" y="29740"/>
                  <a:pt x="21433" y="3832"/>
                </a:cubicBezTo>
                <a:cubicBezTo>
                  <a:pt x="-19715" y="-22076"/>
                  <a:pt x="10765" y="205000"/>
                  <a:pt x="12289" y="205000"/>
                </a:cubicBezTo>
                <a:cubicBezTo>
                  <a:pt x="13813" y="205000"/>
                  <a:pt x="97" y="26692"/>
                  <a:pt x="30577" y="3832"/>
                </a:cubicBezTo>
                <a:cubicBezTo>
                  <a:pt x="61057" y="-19028"/>
                  <a:pt x="195169" y="67840"/>
                  <a:pt x="195169" y="6784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reeform 2"/>
          <p:cNvSpPr/>
          <p:nvPr/>
        </p:nvSpPr>
        <p:spPr>
          <a:xfrm>
            <a:off x="2002536" y="3273552"/>
            <a:ext cx="1306591" cy="981752"/>
          </a:xfrm>
          <a:custGeom>
            <a:avLst/>
            <a:gdLst>
              <a:gd name="connsiteX0" fmla="*/ 0 w 1306591"/>
              <a:gd name="connsiteY0" fmla="*/ 0 h 981752"/>
              <a:gd name="connsiteX1" fmla="*/ 566928 w 1306591"/>
              <a:gd name="connsiteY1" fmla="*/ 164592 h 981752"/>
              <a:gd name="connsiteX2" fmla="*/ 1124712 w 1306591"/>
              <a:gd name="connsiteY2" fmla="*/ 731520 h 981752"/>
              <a:gd name="connsiteX3" fmla="*/ 1298448 w 1306591"/>
              <a:gd name="connsiteY3" fmla="*/ 969264 h 981752"/>
              <a:gd name="connsiteX4" fmla="*/ 1280160 w 1306591"/>
              <a:gd name="connsiteY4" fmla="*/ 804672 h 981752"/>
              <a:gd name="connsiteX5" fmla="*/ 1298448 w 1306591"/>
              <a:gd name="connsiteY5" fmla="*/ 978408 h 981752"/>
              <a:gd name="connsiteX6" fmla="*/ 1152144 w 1306591"/>
              <a:gd name="connsiteY6" fmla="*/ 923544 h 981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6591" h="981752">
                <a:moveTo>
                  <a:pt x="0" y="0"/>
                </a:moveTo>
                <a:cubicBezTo>
                  <a:pt x="189738" y="21336"/>
                  <a:pt x="379476" y="42672"/>
                  <a:pt x="566928" y="164592"/>
                </a:cubicBezTo>
                <a:cubicBezTo>
                  <a:pt x="754380" y="286512"/>
                  <a:pt x="1002792" y="597408"/>
                  <a:pt x="1124712" y="731520"/>
                </a:cubicBezTo>
                <a:cubicBezTo>
                  <a:pt x="1246632" y="865632"/>
                  <a:pt x="1272540" y="957072"/>
                  <a:pt x="1298448" y="969264"/>
                </a:cubicBezTo>
                <a:cubicBezTo>
                  <a:pt x="1324356" y="981456"/>
                  <a:pt x="1280160" y="803148"/>
                  <a:pt x="1280160" y="804672"/>
                </a:cubicBezTo>
                <a:cubicBezTo>
                  <a:pt x="1280160" y="806196"/>
                  <a:pt x="1319784" y="958596"/>
                  <a:pt x="1298448" y="978408"/>
                </a:cubicBezTo>
                <a:cubicBezTo>
                  <a:pt x="1277112" y="998220"/>
                  <a:pt x="1152144" y="923544"/>
                  <a:pt x="1152144" y="923544"/>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3038758" y="3434087"/>
            <a:ext cx="1816523" cy="338554"/>
          </a:xfrm>
          <a:prstGeom prst="rect">
            <a:avLst/>
          </a:prstGeom>
          <a:noFill/>
        </p:spPr>
        <p:txBody>
          <a:bodyPr wrap="none" rtlCol="0">
            <a:spAutoFit/>
          </a:bodyPr>
          <a:lstStyle/>
          <a:p>
            <a:r>
              <a:rPr lang="en-US" sz="1600" dirty="0" err="1" smtClean="0">
                <a:latin typeface="AhnbergHand" charset="0"/>
                <a:ea typeface="AhnbergHand" charset="0"/>
                <a:cs typeface="AhnbergHand" charset="0"/>
              </a:rPr>
              <a:t>cname</a:t>
            </a:r>
            <a:r>
              <a:rPr lang="en-US" sz="1600" dirty="0" smtClean="0">
                <a:latin typeface="AhnbergHand" charset="0"/>
                <a:ea typeface="AhnbergHand" charset="0"/>
                <a:cs typeface="AhnbergHand" charset="0"/>
              </a:rPr>
              <a:t> response</a:t>
            </a:r>
            <a:endParaRPr lang="en-US" sz="1600" dirty="0">
              <a:latin typeface="AhnbergHand" charset="0"/>
              <a:ea typeface="AhnbergHand" charset="0"/>
              <a:cs typeface="AhnbergHand" charset="0"/>
            </a:endParaRPr>
          </a:p>
        </p:txBody>
      </p:sp>
    </p:spTree>
    <p:extLst>
      <p:ext uri="{BB962C8B-B14F-4D97-AF65-F5344CB8AC3E}">
        <p14:creationId xmlns:p14="http://schemas.microsoft.com/office/powerpoint/2010/main" val="1791254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a:t>
            </a:r>
            <a:r>
              <a:rPr lang="en-US" dirty="0" err="1" smtClean="0"/>
              <a:t>Behaviour</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29</a:t>
            </a:fld>
            <a:endParaRPr lang="en-US"/>
          </a:p>
        </p:txBody>
      </p:sp>
      <p:grpSp>
        <p:nvGrpSpPr>
          <p:cNvPr id="9" name="Group 8"/>
          <p:cNvGrpSpPr/>
          <p:nvPr/>
        </p:nvGrpSpPr>
        <p:grpSpPr>
          <a:xfrm>
            <a:off x="3297936" y="4196721"/>
            <a:ext cx="579824" cy="576447"/>
            <a:chOff x="3093838" y="5732913"/>
            <a:chExt cx="579824" cy="576447"/>
          </a:xfrm>
        </p:grpSpPr>
        <p:sp>
          <p:nvSpPr>
            <p:cNvPr id="6" name="Freeform 5"/>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reeform 6"/>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Freeform 7"/>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0" name="Group 9"/>
          <p:cNvGrpSpPr/>
          <p:nvPr/>
        </p:nvGrpSpPr>
        <p:grpSpPr>
          <a:xfrm>
            <a:off x="3246238" y="5885313"/>
            <a:ext cx="579824" cy="576447"/>
            <a:chOff x="3093838" y="5732913"/>
            <a:chExt cx="579824" cy="576447"/>
          </a:xfrm>
        </p:grpSpPr>
        <p:sp>
          <p:nvSpPr>
            <p:cNvPr id="11" name="Freeform 10"/>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Freeform 11"/>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Freeform 12"/>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1493638" y="2687961"/>
            <a:ext cx="579824" cy="576447"/>
            <a:chOff x="3093838" y="5732913"/>
            <a:chExt cx="579824" cy="576447"/>
          </a:xfrm>
        </p:grpSpPr>
        <p:sp>
          <p:nvSpPr>
            <p:cNvPr id="15" name="Freeform 14"/>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Freeform 15"/>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Freeform 16"/>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544430" y="2532830"/>
            <a:ext cx="579824" cy="576447"/>
            <a:chOff x="3093838" y="5732913"/>
            <a:chExt cx="579824" cy="576447"/>
          </a:xfrm>
        </p:grpSpPr>
        <p:sp>
          <p:nvSpPr>
            <p:cNvPr id="19" name="Freeform 18"/>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Freeform 19"/>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Freeform 20"/>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2" name="TextBox 21"/>
          <p:cNvSpPr txBox="1"/>
          <p:nvPr/>
        </p:nvSpPr>
        <p:spPr>
          <a:xfrm>
            <a:off x="4005072" y="6046664"/>
            <a:ext cx="998991" cy="338554"/>
          </a:xfrm>
          <a:prstGeom prst="rect">
            <a:avLst/>
          </a:prstGeom>
          <a:noFill/>
        </p:spPr>
        <p:txBody>
          <a:bodyPr wrap="none" rtlCol="0">
            <a:spAutoFit/>
          </a:bodyPr>
          <a:lstStyle/>
          <a:p>
            <a:r>
              <a:rPr lang="en-US" sz="1600">
                <a:latin typeface="AhnbergHand" charset="0"/>
                <a:ea typeface="AhnbergHand" charset="0"/>
                <a:cs typeface="AhnbergHand" charset="0"/>
              </a:rPr>
              <a:t>b</a:t>
            </a:r>
            <a:r>
              <a:rPr lang="en-US" sz="1600" smtClean="0">
                <a:latin typeface="AhnbergHand" charset="0"/>
                <a:ea typeface="AhnbergHand" charset="0"/>
                <a:cs typeface="AhnbergHand" charset="0"/>
              </a:rPr>
              <a:t>rowser</a:t>
            </a:r>
            <a:endParaRPr lang="en-US" sz="1600" dirty="0">
              <a:latin typeface="AhnbergHand" charset="0"/>
              <a:ea typeface="AhnbergHand" charset="0"/>
              <a:cs typeface="AhnbergHand" charset="0"/>
            </a:endParaRPr>
          </a:p>
        </p:txBody>
      </p:sp>
      <p:sp>
        <p:nvSpPr>
          <p:cNvPr id="23" name="TextBox 22"/>
          <p:cNvSpPr txBox="1"/>
          <p:nvPr/>
        </p:nvSpPr>
        <p:spPr>
          <a:xfrm>
            <a:off x="3929458" y="4233672"/>
            <a:ext cx="1018227"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resolver</a:t>
            </a:r>
            <a:endParaRPr lang="en-US" sz="1600" dirty="0">
              <a:latin typeface="AhnbergHand" charset="0"/>
              <a:ea typeface="AhnbergHand" charset="0"/>
              <a:cs typeface="AhnbergHand" charset="0"/>
            </a:endParaRPr>
          </a:p>
        </p:txBody>
      </p:sp>
      <p:sp>
        <p:nvSpPr>
          <p:cNvPr id="24" name="TextBox 23"/>
          <p:cNvSpPr txBox="1"/>
          <p:nvPr/>
        </p:nvSpPr>
        <p:spPr>
          <a:xfrm>
            <a:off x="2247247" y="2687961"/>
            <a:ext cx="1899879" cy="584775"/>
          </a:xfrm>
          <a:prstGeom prst="rect">
            <a:avLst/>
          </a:prstGeom>
          <a:noFill/>
        </p:spPr>
        <p:txBody>
          <a:bodyPr wrap="none" rtlCol="0">
            <a:spAutoFit/>
          </a:bodyPr>
          <a:lstStyle/>
          <a:p>
            <a:r>
              <a:rPr lang="en-US" sz="1600" dirty="0" smtClean="0">
                <a:latin typeface="AhnbergHand" charset="0"/>
                <a:ea typeface="AhnbergHand" charset="0"/>
                <a:cs typeface="AhnbergHand" charset="0"/>
              </a:rPr>
              <a:t>.</a:t>
            </a:r>
            <a:r>
              <a:rPr lang="en-US" sz="1600" dirty="0" err="1" smtClean="0">
                <a:latin typeface="AhnbergHand" charset="0"/>
                <a:ea typeface="AhnbergHand" charset="0"/>
                <a:cs typeface="AhnbergHand" charset="0"/>
              </a:rPr>
              <a:t>dotnxdomain.net</a:t>
            </a:r>
            <a:endParaRPr lang="en-US" sz="1600" dirty="0" smtClean="0">
              <a:latin typeface="AhnbergHand" charset="0"/>
              <a:ea typeface="AhnbergHand" charset="0"/>
              <a:cs typeface="AhnbergHand" charset="0"/>
            </a:endParaRPr>
          </a:p>
          <a:p>
            <a:r>
              <a:rPr lang="en-US" sz="1600" dirty="0" smtClean="0">
                <a:latin typeface="AhnbergHand" charset="0"/>
                <a:ea typeface="AhnbergHand" charset="0"/>
                <a:cs typeface="AhnbergHand" charset="0"/>
              </a:rPr>
              <a:t>server</a:t>
            </a:r>
            <a:endParaRPr lang="en-US" sz="1600" dirty="0">
              <a:latin typeface="AhnbergHand" charset="0"/>
              <a:ea typeface="AhnbergHand" charset="0"/>
              <a:cs typeface="AhnbergHand" charset="0"/>
            </a:endParaRPr>
          </a:p>
        </p:txBody>
      </p:sp>
      <p:sp>
        <p:nvSpPr>
          <p:cNvPr id="25" name="TextBox 24"/>
          <p:cNvSpPr txBox="1"/>
          <p:nvPr/>
        </p:nvSpPr>
        <p:spPr>
          <a:xfrm>
            <a:off x="6335483" y="2478782"/>
            <a:ext cx="1393330" cy="338554"/>
          </a:xfrm>
          <a:prstGeom prst="rect">
            <a:avLst/>
          </a:prstGeom>
          <a:noFill/>
        </p:spPr>
        <p:txBody>
          <a:bodyPr wrap="none" rtlCol="0">
            <a:spAutoFit/>
          </a:bodyPr>
          <a:lstStyle/>
          <a:p>
            <a:r>
              <a:rPr lang="en-US" sz="1600" dirty="0">
                <a:latin typeface="AhnbergHand" charset="0"/>
                <a:ea typeface="AhnbergHand" charset="0"/>
                <a:cs typeface="AhnbergHand" charset="0"/>
              </a:rPr>
              <a:t>r</a:t>
            </a:r>
            <a:r>
              <a:rPr lang="en-US" sz="1600" dirty="0" smtClean="0">
                <a:latin typeface="AhnbergHand" charset="0"/>
                <a:ea typeface="AhnbergHand" charset="0"/>
                <a:cs typeface="AhnbergHand" charset="0"/>
              </a:rPr>
              <a:t>oot server</a:t>
            </a:r>
            <a:endParaRPr lang="en-US" sz="1600" dirty="0">
              <a:latin typeface="AhnbergHand" charset="0"/>
              <a:ea typeface="AhnbergHand" charset="0"/>
              <a:cs typeface="AhnbergHand" charset="0"/>
            </a:endParaRPr>
          </a:p>
        </p:txBody>
      </p:sp>
      <p:sp>
        <p:nvSpPr>
          <p:cNvPr id="26" name="Freeform 25"/>
          <p:cNvSpPr/>
          <p:nvPr/>
        </p:nvSpPr>
        <p:spPr>
          <a:xfrm>
            <a:off x="3328316" y="4818877"/>
            <a:ext cx="219556" cy="1051571"/>
          </a:xfrm>
          <a:custGeom>
            <a:avLst/>
            <a:gdLst>
              <a:gd name="connsiteX0" fmla="*/ 173836 w 219556"/>
              <a:gd name="connsiteY0" fmla="*/ 1051571 h 1051571"/>
              <a:gd name="connsiteX1" fmla="*/ 118972 w 219556"/>
              <a:gd name="connsiteY1" fmla="*/ 905267 h 1051571"/>
              <a:gd name="connsiteX2" fmla="*/ 100684 w 219556"/>
              <a:gd name="connsiteY2" fmla="*/ 484643 h 1051571"/>
              <a:gd name="connsiteX3" fmla="*/ 118972 w 219556"/>
              <a:gd name="connsiteY3" fmla="*/ 36587 h 1051571"/>
              <a:gd name="connsiteX4" fmla="*/ 100 w 219556"/>
              <a:gd name="connsiteY4" fmla="*/ 155459 h 1051571"/>
              <a:gd name="connsiteX5" fmla="*/ 100684 w 219556"/>
              <a:gd name="connsiteY5" fmla="*/ 11 h 1051571"/>
              <a:gd name="connsiteX6" fmla="*/ 219556 w 219556"/>
              <a:gd name="connsiteY6" fmla="*/ 164603 h 1051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556" h="1051571">
                <a:moveTo>
                  <a:pt x="173836" y="1051571"/>
                </a:moveTo>
                <a:cubicBezTo>
                  <a:pt x="152500" y="1025663"/>
                  <a:pt x="131164" y="999755"/>
                  <a:pt x="118972" y="905267"/>
                </a:cubicBezTo>
                <a:cubicBezTo>
                  <a:pt x="106780" y="810779"/>
                  <a:pt x="100684" y="629423"/>
                  <a:pt x="100684" y="484643"/>
                </a:cubicBezTo>
                <a:cubicBezTo>
                  <a:pt x="100684" y="339863"/>
                  <a:pt x="135736" y="91451"/>
                  <a:pt x="118972" y="36587"/>
                </a:cubicBezTo>
                <a:cubicBezTo>
                  <a:pt x="102208" y="-18277"/>
                  <a:pt x="3148" y="161555"/>
                  <a:pt x="100" y="155459"/>
                </a:cubicBezTo>
                <a:cubicBezTo>
                  <a:pt x="-2948" y="149363"/>
                  <a:pt x="64108" y="-1513"/>
                  <a:pt x="100684" y="11"/>
                </a:cubicBezTo>
                <a:cubicBezTo>
                  <a:pt x="137260" y="1535"/>
                  <a:pt x="219556" y="164603"/>
                  <a:pt x="219556" y="16460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Freeform 26"/>
          <p:cNvSpPr/>
          <p:nvPr/>
        </p:nvSpPr>
        <p:spPr>
          <a:xfrm>
            <a:off x="1926239" y="3352016"/>
            <a:ext cx="1301593" cy="1055392"/>
          </a:xfrm>
          <a:custGeom>
            <a:avLst/>
            <a:gdLst>
              <a:gd name="connsiteX0" fmla="*/ 1301593 w 1301593"/>
              <a:gd name="connsiteY0" fmla="*/ 1055392 h 1055392"/>
              <a:gd name="connsiteX1" fmla="*/ 908401 w 1301593"/>
              <a:gd name="connsiteY1" fmla="*/ 872512 h 1055392"/>
              <a:gd name="connsiteX2" fmla="*/ 259177 w 1301593"/>
              <a:gd name="connsiteY2" fmla="*/ 360448 h 1055392"/>
              <a:gd name="connsiteX3" fmla="*/ 21433 w 1301593"/>
              <a:gd name="connsiteY3" fmla="*/ 3832 h 1055392"/>
              <a:gd name="connsiteX4" fmla="*/ 12289 w 1301593"/>
              <a:gd name="connsiteY4" fmla="*/ 205000 h 1055392"/>
              <a:gd name="connsiteX5" fmla="*/ 30577 w 1301593"/>
              <a:gd name="connsiteY5" fmla="*/ 3832 h 1055392"/>
              <a:gd name="connsiteX6" fmla="*/ 195169 w 1301593"/>
              <a:gd name="connsiteY6" fmla="*/ 67840 h 1055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1593" h="1055392">
                <a:moveTo>
                  <a:pt x="1301593" y="1055392"/>
                </a:moveTo>
                <a:cubicBezTo>
                  <a:pt x="1191865" y="1021864"/>
                  <a:pt x="1082137" y="988336"/>
                  <a:pt x="908401" y="872512"/>
                </a:cubicBezTo>
                <a:cubicBezTo>
                  <a:pt x="734665" y="756688"/>
                  <a:pt x="407005" y="505228"/>
                  <a:pt x="259177" y="360448"/>
                </a:cubicBezTo>
                <a:cubicBezTo>
                  <a:pt x="111349" y="215668"/>
                  <a:pt x="62581" y="29740"/>
                  <a:pt x="21433" y="3832"/>
                </a:cubicBezTo>
                <a:cubicBezTo>
                  <a:pt x="-19715" y="-22076"/>
                  <a:pt x="10765" y="205000"/>
                  <a:pt x="12289" y="205000"/>
                </a:cubicBezTo>
                <a:cubicBezTo>
                  <a:pt x="13813" y="205000"/>
                  <a:pt x="97" y="26692"/>
                  <a:pt x="30577" y="3832"/>
                </a:cubicBezTo>
                <a:cubicBezTo>
                  <a:pt x="61057" y="-19028"/>
                  <a:pt x="195169" y="67840"/>
                  <a:pt x="195169" y="6784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reeform 2"/>
          <p:cNvSpPr/>
          <p:nvPr/>
        </p:nvSpPr>
        <p:spPr>
          <a:xfrm>
            <a:off x="2002536" y="3273552"/>
            <a:ext cx="1306591" cy="981752"/>
          </a:xfrm>
          <a:custGeom>
            <a:avLst/>
            <a:gdLst>
              <a:gd name="connsiteX0" fmla="*/ 0 w 1306591"/>
              <a:gd name="connsiteY0" fmla="*/ 0 h 981752"/>
              <a:gd name="connsiteX1" fmla="*/ 566928 w 1306591"/>
              <a:gd name="connsiteY1" fmla="*/ 164592 h 981752"/>
              <a:gd name="connsiteX2" fmla="*/ 1124712 w 1306591"/>
              <a:gd name="connsiteY2" fmla="*/ 731520 h 981752"/>
              <a:gd name="connsiteX3" fmla="*/ 1298448 w 1306591"/>
              <a:gd name="connsiteY3" fmla="*/ 969264 h 981752"/>
              <a:gd name="connsiteX4" fmla="*/ 1280160 w 1306591"/>
              <a:gd name="connsiteY4" fmla="*/ 804672 h 981752"/>
              <a:gd name="connsiteX5" fmla="*/ 1298448 w 1306591"/>
              <a:gd name="connsiteY5" fmla="*/ 978408 h 981752"/>
              <a:gd name="connsiteX6" fmla="*/ 1152144 w 1306591"/>
              <a:gd name="connsiteY6" fmla="*/ 923544 h 981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6591" h="981752">
                <a:moveTo>
                  <a:pt x="0" y="0"/>
                </a:moveTo>
                <a:cubicBezTo>
                  <a:pt x="189738" y="21336"/>
                  <a:pt x="379476" y="42672"/>
                  <a:pt x="566928" y="164592"/>
                </a:cubicBezTo>
                <a:cubicBezTo>
                  <a:pt x="754380" y="286512"/>
                  <a:pt x="1002792" y="597408"/>
                  <a:pt x="1124712" y="731520"/>
                </a:cubicBezTo>
                <a:cubicBezTo>
                  <a:pt x="1246632" y="865632"/>
                  <a:pt x="1272540" y="957072"/>
                  <a:pt x="1298448" y="969264"/>
                </a:cubicBezTo>
                <a:cubicBezTo>
                  <a:pt x="1324356" y="981456"/>
                  <a:pt x="1280160" y="803148"/>
                  <a:pt x="1280160" y="804672"/>
                </a:cubicBezTo>
                <a:cubicBezTo>
                  <a:pt x="1280160" y="806196"/>
                  <a:pt x="1319784" y="958596"/>
                  <a:pt x="1298448" y="978408"/>
                </a:cubicBezTo>
                <a:cubicBezTo>
                  <a:pt x="1277112" y="998220"/>
                  <a:pt x="1152144" y="923544"/>
                  <a:pt x="1152144" y="923544"/>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2729859" y="3373791"/>
            <a:ext cx="1816523" cy="338554"/>
          </a:xfrm>
          <a:prstGeom prst="rect">
            <a:avLst/>
          </a:prstGeom>
          <a:noFill/>
        </p:spPr>
        <p:txBody>
          <a:bodyPr wrap="none" rtlCol="0">
            <a:spAutoFit/>
          </a:bodyPr>
          <a:lstStyle/>
          <a:p>
            <a:r>
              <a:rPr lang="en-US" sz="1600" dirty="0" err="1" smtClean="0">
                <a:solidFill>
                  <a:schemeClr val="bg1">
                    <a:lumMod val="85000"/>
                  </a:schemeClr>
                </a:solidFill>
                <a:latin typeface="AhnbergHand" charset="0"/>
                <a:ea typeface="AhnbergHand" charset="0"/>
                <a:cs typeface="AhnbergHand" charset="0"/>
              </a:rPr>
              <a:t>cname</a:t>
            </a:r>
            <a:r>
              <a:rPr lang="en-US" sz="1600" dirty="0" smtClean="0">
                <a:solidFill>
                  <a:schemeClr val="bg1">
                    <a:lumMod val="85000"/>
                  </a:schemeClr>
                </a:solidFill>
                <a:latin typeface="AhnbergHand" charset="0"/>
                <a:ea typeface="AhnbergHand" charset="0"/>
                <a:cs typeface="AhnbergHand" charset="0"/>
              </a:rPr>
              <a:t> response</a:t>
            </a:r>
            <a:endParaRPr lang="en-US" sz="1600" dirty="0">
              <a:solidFill>
                <a:schemeClr val="bg1">
                  <a:lumMod val="85000"/>
                </a:schemeClr>
              </a:solidFill>
              <a:latin typeface="AhnbergHand" charset="0"/>
              <a:ea typeface="AhnbergHand" charset="0"/>
              <a:cs typeface="AhnbergHand" charset="0"/>
            </a:endParaRPr>
          </a:p>
        </p:txBody>
      </p:sp>
      <p:sp>
        <p:nvSpPr>
          <p:cNvPr id="5" name="Freeform 4"/>
          <p:cNvSpPr/>
          <p:nvPr/>
        </p:nvSpPr>
        <p:spPr>
          <a:xfrm>
            <a:off x="3849624" y="2969904"/>
            <a:ext cx="1599821" cy="1327776"/>
          </a:xfrm>
          <a:custGeom>
            <a:avLst/>
            <a:gdLst>
              <a:gd name="connsiteX0" fmla="*/ 0 w 1599821"/>
              <a:gd name="connsiteY0" fmla="*/ 1327776 h 1327776"/>
              <a:gd name="connsiteX1" fmla="*/ 548640 w 1599821"/>
              <a:gd name="connsiteY1" fmla="*/ 1144896 h 1327776"/>
              <a:gd name="connsiteX2" fmla="*/ 1133856 w 1599821"/>
              <a:gd name="connsiteY2" fmla="*/ 468240 h 1327776"/>
              <a:gd name="connsiteX3" fmla="*/ 1581912 w 1599821"/>
              <a:gd name="connsiteY3" fmla="*/ 47616 h 1327776"/>
              <a:gd name="connsiteX4" fmla="*/ 1408176 w 1599821"/>
              <a:gd name="connsiteY4" fmla="*/ 47616 h 1327776"/>
              <a:gd name="connsiteX5" fmla="*/ 1591056 w 1599821"/>
              <a:gd name="connsiteY5" fmla="*/ 1896 h 1327776"/>
              <a:gd name="connsiteX6" fmla="*/ 1572768 w 1599821"/>
              <a:gd name="connsiteY6" fmla="*/ 120768 h 1327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9821" h="1327776">
                <a:moveTo>
                  <a:pt x="0" y="1327776"/>
                </a:moveTo>
                <a:cubicBezTo>
                  <a:pt x="179832" y="1307964"/>
                  <a:pt x="359664" y="1288152"/>
                  <a:pt x="548640" y="1144896"/>
                </a:cubicBezTo>
                <a:cubicBezTo>
                  <a:pt x="737616" y="1001640"/>
                  <a:pt x="961644" y="651120"/>
                  <a:pt x="1133856" y="468240"/>
                </a:cubicBezTo>
                <a:cubicBezTo>
                  <a:pt x="1306068" y="285360"/>
                  <a:pt x="1536192" y="117720"/>
                  <a:pt x="1581912" y="47616"/>
                </a:cubicBezTo>
                <a:cubicBezTo>
                  <a:pt x="1627632" y="-22488"/>
                  <a:pt x="1406652" y="55236"/>
                  <a:pt x="1408176" y="47616"/>
                </a:cubicBezTo>
                <a:cubicBezTo>
                  <a:pt x="1409700" y="39996"/>
                  <a:pt x="1563624" y="-10296"/>
                  <a:pt x="1591056" y="1896"/>
                </a:cubicBezTo>
                <a:cubicBezTo>
                  <a:pt x="1618488" y="14088"/>
                  <a:pt x="1572768" y="120768"/>
                  <a:pt x="1572768" y="120768"/>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4698900" y="3508388"/>
            <a:ext cx="1424789" cy="584775"/>
          </a:xfrm>
          <a:prstGeom prst="rect">
            <a:avLst/>
          </a:prstGeom>
          <a:noFill/>
        </p:spPr>
        <p:txBody>
          <a:bodyPr wrap="square" rtlCol="0">
            <a:spAutoFit/>
          </a:bodyPr>
          <a:lstStyle/>
          <a:p>
            <a:r>
              <a:rPr lang="en-US" sz="1600">
                <a:latin typeface="AhnbergHand" charset="0"/>
                <a:ea typeface="AhnbergHand" charset="0"/>
                <a:cs typeface="AhnbergHand" charset="0"/>
              </a:rPr>
              <a:t>r</a:t>
            </a:r>
            <a:r>
              <a:rPr lang="en-US" sz="1600" smtClean="0">
                <a:latin typeface="AhnbergHand" charset="0"/>
                <a:ea typeface="AhnbergHand" charset="0"/>
                <a:cs typeface="AhnbergHand" charset="0"/>
              </a:rPr>
              <a:t>edirected query</a:t>
            </a:r>
            <a:endParaRPr lang="en-US" sz="1600" dirty="0">
              <a:latin typeface="AhnbergHand" charset="0"/>
              <a:ea typeface="AhnbergHand" charset="0"/>
              <a:cs typeface="AhnbergHand" charset="0"/>
            </a:endParaRPr>
          </a:p>
        </p:txBody>
      </p:sp>
    </p:spTree>
    <p:extLst>
      <p:ext uri="{BB962C8B-B14F-4D97-AF65-F5344CB8AC3E}">
        <p14:creationId xmlns:p14="http://schemas.microsoft.com/office/powerpoint/2010/main" val="1798525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spcBef>
                <a:spcPts val="1368"/>
              </a:spcBef>
              <a:buNone/>
            </a:pPr>
            <a:r>
              <a:rPr lang="en-US" sz="2800" dirty="0"/>
              <a:t>What we </a:t>
            </a:r>
            <a:r>
              <a:rPr lang="en-US" sz="2800" b="1" dirty="0"/>
              <a:t>can</a:t>
            </a:r>
            <a:r>
              <a:rPr lang="en-US" sz="2800" dirty="0"/>
              <a:t> do is create a comparable condition in a delegated zone at a lower point in the DNS name </a:t>
            </a:r>
            <a:r>
              <a:rPr lang="en-US" sz="2800" dirty="0" smtClean="0"/>
              <a:t>hierarchy to reproduce questions we’d like to ask of the root</a:t>
            </a:r>
          </a:p>
          <a:p>
            <a:pPr marL="0" indent="0">
              <a:spcBef>
                <a:spcPts val="1368"/>
              </a:spcBef>
              <a:buNone/>
            </a:pPr>
            <a:endParaRPr lang="en-US" sz="28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a:t>
            </a:fld>
            <a:endParaRPr lang="en-US"/>
          </a:p>
        </p:txBody>
      </p:sp>
    </p:spTree>
    <p:extLst>
      <p:ext uri="{BB962C8B-B14F-4D97-AF65-F5344CB8AC3E}">
        <p14:creationId xmlns:p14="http://schemas.microsoft.com/office/powerpoint/2010/main" val="675595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a:t>
            </a:r>
            <a:r>
              <a:rPr lang="en-US" dirty="0" err="1" smtClean="0"/>
              <a:t>Behaviour</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30</a:t>
            </a:fld>
            <a:endParaRPr lang="en-US"/>
          </a:p>
        </p:txBody>
      </p:sp>
      <p:grpSp>
        <p:nvGrpSpPr>
          <p:cNvPr id="9" name="Group 8"/>
          <p:cNvGrpSpPr/>
          <p:nvPr/>
        </p:nvGrpSpPr>
        <p:grpSpPr>
          <a:xfrm>
            <a:off x="3297936" y="4196721"/>
            <a:ext cx="579824" cy="576447"/>
            <a:chOff x="3093838" y="5732913"/>
            <a:chExt cx="579824" cy="576447"/>
          </a:xfrm>
        </p:grpSpPr>
        <p:sp>
          <p:nvSpPr>
            <p:cNvPr id="6" name="Freeform 5"/>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reeform 6"/>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Freeform 7"/>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0" name="Group 9"/>
          <p:cNvGrpSpPr/>
          <p:nvPr/>
        </p:nvGrpSpPr>
        <p:grpSpPr>
          <a:xfrm>
            <a:off x="3246238" y="5885313"/>
            <a:ext cx="579824" cy="576447"/>
            <a:chOff x="3093838" y="5732913"/>
            <a:chExt cx="579824" cy="576447"/>
          </a:xfrm>
        </p:grpSpPr>
        <p:sp>
          <p:nvSpPr>
            <p:cNvPr id="11" name="Freeform 10"/>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Freeform 11"/>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Freeform 12"/>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1493638" y="2687961"/>
            <a:ext cx="579824" cy="576447"/>
            <a:chOff x="3093838" y="5732913"/>
            <a:chExt cx="579824" cy="576447"/>
          </a:xfrm>
        </p:grpSpPr>
        <p:sp>
          <p:nvSpPr>
            <p:cNvPr id="15" name="Freeform 14"/>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Freeform 15"/>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Freeform 16"/>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5544430" y="2532830"/>
            <a:ext cx="579824" cy="576447"/>
            <a:chOff x="3093838" y="5732913"/>
            <a:chExt cx="579824" cy="576447"/>
          </a:xfrm>
        </p:grpSpPr>
        <p:sp>
          <p:nvSpPr>
            <p:cNvPr id="19" name="Freeform 18"/>
            <p:cNvSpPr/>
            <p:nvPr/>
          </p:nvSpPr>
          <p:spPr>
            <a:xfrm>
              <a:off x="3145536" y="5894264"/>
              <a:ext cx="340185" cy="415096"/>
            </a:xfrm>
            <a:custGeom>
              <a:avLst/>
              <a:gdLst>
                <a:gd name="connsiteX0" fmla="*/ 0 w 340185"/>
                <a:gd name="connsiteY0" fmla="*/ 21904 h 415096"/>
                <a:gd name="connsiteX1" fmla="*/ 310896 w 340185"/>
                <a:gd name="connsiteY1" fmla="*/ 12760 h 415096"/>
                <a:gd name="connsiteX2" fmla="*/ 329184 w 340185"/>
                <a:gd name="connsiteY2" fmla="*/ 31048 h 415096"/>
                <a:gd name="connsiteX3" fmla="*/ 329184 w 340185"/>
                <a:gd name="connsiteY3" fmla="*/ 360232 h 415096"/>
                <a:gd name="connsiteX4" fmla="*/ 292608 w 340185"/>
                <a:gd name="connsiteY4" fmla="*/ 396808 h 415096"/>
                <a:gd name="connsiteX5" fmla="*/ 0 w 340185"/>
                <a:gd name="connsiteY5" fmla="*/ 415096 h 415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0185" h="415096">
                  <a:moveTo>
                    <a:pt x="0" y="21904"/>
                  </a:moveTo>
                  <a:cubicBezTo>
                    <a:pt x="128016" y="16570"/>
                    <a:pt x="256032" y="11236"/>
                    <a:pt x="310896" y="12760"/>
                  </a:cubicBezTo>
                  <a:cubicBezTo>
                    <a:pt x="365760" y="14284"/>
                    <a:pt x="326136" y="-26864"/>
                    <a:pt x="329184" y="31048"/>
                  </a:cubicBezTo>
                  <a:cubicBezTo>
                    <a:pt x="332232" y="88960"/>
                    <a:pt x="335280" y="299272"/>
                    <a:pt x="329184" y="360232"/>
                  </a:cubicBezTo>
                  <a:cubicBezTo>
                    <a:pt x="323088" y="421192"/>
                    <a:pt x="347472" y="387664"/>
                    <a:pt x="292608" y="396808"/>
                  </a:cubicBezTo>
                  <a:cubicBezTo>
                    <a:pt x="237744" y="405952"/>
                    <a:pt x="48768" y="413572"/>
                    <a:pt x="0" y="41509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Freeform 19"/>
            <p:cNvSpPr/>
            <p:nvPr/>
          </p:nvSpPr>
          <p:spPr>
            <a:xfrm>
              <a:off x="3093838" y="5732913"/>
              <a:ext cx="579824" cy="558159"/>
            </a:xfrm>
            <a:custGeom>
              <a:avLst/>
              <a:gdLst>
                <a:gd name="connsiteX0" fmla="*/ 24266 w 579824"/>
                <a:gd name="connsiteY0" fmla="*/ 558159 h 558159"/>
                <a:gd name="connsiteX1" fmla="*/ 24266 w 579824"/>
                <a:gd name="connsiteY1" fmla="*/ 228975 h 558159"/>
                <a:gd name="connsiteX2" fmla="*/ 15122 w 579824"/>
                <a:gd name="connsiteY2" fmla="*/ 183255 h 558159"/>
                <a:gd name="connsiteX3" fmla="*/ 252866 w 579824"/>
                <a:gd name="connsiteY3" fmla="*/ 18663 h 558159"/>
                <a:gd name="connsiteX4" fmla="*/ 307730 w 579824"/>
                <a:gd name="connsiteY4" fmla="*/ 9519 h 558159"/>
                <a:gd name="connsiteX5" fmla="*/ 563762 w 579824"/>
                <a:gd name="connsiteY5" fmla="*/ 375 h 558159"/>
                <a:gd name="connsiteX6" fmla="*/ 536330 w 579824"/>
                <a:gd name="connsiteY6" fmla="*/ 18663 h 558159"/>
                <a:gd name="connsiteX7" fmla="*/ 399170 w 579824"/>
                <a:gd name="connsiteY7" fmla="*/ 155823 h 55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9824" h="558159">
                  <a:moveTo>
                    <a:pt x="24266" y="558159"/>
                  </a:moveTo>
                  <a:cubicBezTo>
                    <a:pt x="25028" y="424809"/>
                    <a:pt x="25790" y="291459"/>
                    <a:pt x="24266" y="228975"/>
                  </a:cubicBezTo>
                  <a:cubicBezTo>
                    <a:pt x="22742" y="166491"/>
                    <a:pt x="-22978" y="218307"/>
                    <a:pt x="15122" y="183255"/>
                  </a:cubicBezTo>
                  <a:cubicBezTo>
                    <a:pt x="53222" y="148203"/>
                    <a:pt x="204098" y="47619"/>
                    <a:pt x="252866" y="18663"/>
                  </a:cubicBezTo>
                  <a:cubicBezTo>
                    <a:pt x="301634" y="-10293"/>
                    <a:pt x="255914" y="12567"/>
                    <a:pt x="307730" y="9519"/>
                  </a:cubicBezTo>
                  <a:cubicBezTo>
                    <a:pt x="359546" y="6471"/>
                    <a:pt x="525662" y="-1149"/>
                    <a:pt x="563762" y="375"/>
                  </a:cubicBezTo>
                  <a:cubicBezTo>
                    <a:pt x="601862" y="1899"/>
                    <a:pt x="563762" y="-7245"/>
                    <a:pt x="536330" y="18663"/>
                  </a:cubicBezTo>
                  <a:cubicBezTo>
                    <a:pt x="508898" y="44571"/>
                    <a:pt x="399170" y="155823"/>
                    <a:pt x="399170" y="15582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Freeform 20"/>
            <p:cNvSpPr/>
            <p:nvPr/>
          </p:nvSpPr>
          <p:spPr>
            <a:xfrm>
              <a:off x="3493008" y="5769864"/>
              <a:ext cx="155448" cy="493776"/>
            </a:xfrm>
            <a:custGeom>
              <a:avLst/>
              <a:gdLst>
                <a:gd name="connsiteX0" fmla="*/ 155448 w 155448"/>
                <a:gd name="connsiteY0" fmla="*/ 0 h 493776"/>
                <a:gd name="connsiteX1" fmla="*/ 137160 w 155448"/>
                <a:gd name="connsiteY1" fmla="*/ 338328 h 493776"/>
                <a:gd name="connsiteX2" fmla="*/ 118872 w 155448"/>
                <a:gd name="connsiteY2" fmla="*/ 356616 h 493776"/>
                <a:gd name="connsiteX3" fmla="*/ 0 w 155448"/>
                <a:gd name="connsiteY3" fmla="*/ 493776 h 493776"/>
              </a:gdLst>
              <a:ahLst/>
              <a:cxnLst>
                <a:cxn ang="0">
                  <a:pos x="connsiteX0" y="connsiteY0"/>
                </a:cxn>
                <a:cxn ang="0">
                  <a:pos x="connsiteX1" y="connsiteY1"/>
                </a:cxn>
                <a:cxn ang="0">
                  <a:pos x="connsiteX2" y="connsiteY2"/>
                </a:cxn>
                <a:cxn ang="0">
                  <a:pos x="connsiteX3" y="connsiteY3"/>
                </a:cxn>
              </a:cxnLst>
              <a:rect l="l" t="t" r="r" b="b"/>
              <a:pathLst>
                <a:path w="155448" h="493776">
                  <a:moveTo>
                    <a:pt x="155448" y="0"/>
                  </a:moveTo>
                  <a:cubicBezTo>
                    <a:pt x="149352" y="139446"/>
                    <a:pt x="143256" y="278892"/>
                    <a:pt x="137160" y="338328"/>
                  </a:cubicBezTo>
                  <a:cubicBezTo>
                    <a:pt x="131064" y="397764"/>
                    <a:pt x="141732" y="330708"/>
                    <a:pt x="118872" y="356616"/>
                  </a:cubicBezTo>
                  <a:cubicBezTo>
                    <a:pt x="96012" y="382524"/>
                    <a:pt x="18288" y="470916"/>
                    <a:pt x="0" y="49377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2" name="TextBox 21"/>
          <p:cNvSpPr txBox="1"/>
          <p:nvPr/>
        </p:nvSpPr>
        <p:spPr>
          <a:xfrm>
            <a:off x="4005072" y="6046664"/>
            <a:ext cx="998991" cy="338554"/>
          </a:xfrm>
          <a:prstGeom prst="rect">
            <a:avLst/>
          </a:prstGeom>
          <a:noFill/>
        </p:spPr>
        <p:txBody>
          <a:bodyPr wrap="none" rtlCol="0">
            <a:spAutoFit/>
          </a:bodyPr>
          <a:lstStyle/>
          <a:p>
            <a:r>
              <a:rPr lang="en-US" sz="1600">
                <a:latin typeface="AhnbergHand" charset="0"/>
                <a:ea typeface="AhnbergHand" charset="0"/>
                <a:cs typeface="AhnbergHand" charset="0"/>
              </a:rPr>
              <a:t>b</a:t>
            </a:r>
            <a:r>
              <a:rPr lang="en-US" sz="1600" smtClean="0">
                <a:latin typeface="AhnbergHand" charset="0"/>
                <a:ea typeface="AhnbergHand" charset="0"/>
                <a:cs typeface="AhnbergHand" charset="0"/>
              </a:rPr>
              <a:t>rowser</a:t>
            </a:r>
            <a:endParaRPr lang="en-US" sz="1600" dirty="0">
              <a:latin typeface="AhnbergHand" charset="0"/>
              <a:ea typeface="AhnbergHand" charset="0"/>
              <a:cs typeface="AhnbergHand" charset="0"/>
            </a:endParaRPr>
          </a:p>
        </p:txBody>
      </p:sp>
      <p:sp>
        <p:nvSpPr>
          <p:cNvPr id="23" name="TextBox 22"/>
          <p:cNvSpPr txBox="1"/>
          <p:nvPr/>
        </p:nvSpPr>
        <p:spPr>
          <a:xfrm>
            <a:off x="3929458" y="4233672"/>
            <a:ext cx="1018227" cy="338554"/>
          </a:xfrm>
          <a:prstGeom prst="rect">
            <a:avLst/>
          </a:prstGeom>
          <a:noFill/>
        </p:spPr>
        <p:txBody>
          <a:bodyPr wrap="none" rtlCol="0">
            <a:spAutoFit/>
          </a:bodyPr>
          <a:lstStyle/>
          <a:p>
            <a:r>
              <a:rPr lang="en-US" sz="1600" dirty="0" smtClean="0">
                <a:latin typeface="AhnbergHand" charset="0"/>
                <a:ea typeface="AhnbergHand" charset="0"/>
                <a:cs typeface="AhnbergHand" charset="0"/>
              </a:rPr>
              <a:t>resolver</a:t>
            </a:r>
            <a:endParaRPr lang="en-US" sz="1600" dirty="0">
              <a:latin typeface="AhnbergHand" charset="0"/>
              <a:ea typeface="AhnbergHand" charset="0"/>
              <a:cs typeface="AhnbergHand" charset="0"/>
            </a:endParaRPr>
          </a:p>
        </p:txBody>
      </p:sp>
      <p:sp>
        <p:nvSpPr>
          <p:cNvPr id="24" name="TextBox 23"/>
          <p:cNvSpPr txBox="1"/>
          <p:nvPr/>
        </p:nvSpPr>
        <p:spPr>
          <a:xfrm>
            <a:off x="2247247" y="2687961"/>
            <a:ext cx="1899879" cy="584775"/>
          </a:xfrm>
          <a:prstGeom prst="rect">
            <a:avLst/>
          </a:prstGeom>
          <a:noFill/>
        </p:spPr>
        <p:txBody>
          <a:bodyPr wrap="none" rtlCol="0">
            <a:spAutoFit/>
          </a:bodyPr>
          <a:lstStyle/>
          <a:p>
            <a:r>
              <a:rPr lang="en-US" sz="1600" dirty="0" smtClean="0">
                <a:latin typeface="AhnbergHand" charset="0"/>
                <a:ea typeface="AhnbergHand" charset="0"/>
                <a:cs typeface="AhnbergHand" charset="0"/>
              </a:rPr>
              <a:t>.</a:t>
            </a:r>
            <a:r>
              <a:rPr lang="en-US" sz="1600" dirty="0" err="1" smtClean="0">
                <a:latin typeface="AhnbergHand" charset="0"/>
                <a:ea typeface="AhnbergHand" charset="0"/>
                <a:cs typeface="AhnbergHand" charset="0"/>
              </a:rPr>
              <a:t>dotnxdomain.net</a:t>
            </a:r>
            <a:endParaRPr lang="en-US" sz="1600" dirty="0" smtClean="0">
              <a:latin typeface="AhnbergHand" charset="0"/>
              <a:ea typeface="AhnbergHand" charset="0"/>
              <a:cs typeface="AhnbergHand" charset="0"/>
            </a:endParaRPr>
          </a:p>
          <a:p>
            <a:r>
              <a:rPr lang="en-US" sz="1600" dirty="0" smtClean="0">
                <a:latin typeface="AhnbergHand" charset="0"/>
                <a:ea typeface="AhnbergHand" charset="0"/>
                <a:cs typeface="AhnbergHand" charset="0"/>
              </a:rPr>
              <a:t>server</a:t>
            </a:r>
            <a:endParaRPr lang="en-US" sz="1600" dirty="0">
              <a:latin typeface="AhnbergHand" charset="0"/>
              <a:ea typeface="AhnbergHand" charset="0"/>
              <a:cs typeface="AhnbergHand" charset="0"/>
            </a:endParaRPr>
          </a:p>
        </p:txBody>
      </p:sp>
      <p:sp>
        <p:nvSpPr>
          <p:cNvPr id="25" name="TextBox 24"/>
          <p:cNvSpPr txBox="1"/>
          <p:nvPr/>
        </p:nvSpPr>
        <p:spPr>
          <a:xfrm>
            <a:off x="6335483" y="2478782"/>
            <a:ext cx="1393330" cy="338554"/>
          </a:xfrm>
          <a:prstGeom prst="rect">
            <a:avLst/>
          </a:prstGeom>
          <a:noFill/>
        </p:spPr>
        <p:txBody>
          <a:bodyPr wrap="none" rtlCol="0">
            <a:spAutoFit/>
          </a:bodyPr>
          <a:lstStyle/>
          <a:p>
            <a:r>
              <a:rPr lang="en-US" sz="1600" dirty="0">
                <a:latin typeface="AhnbergHand" charset="0"/>
                <a:ea typeface="AhnbergHand" charset="0"/>
                <a:cs typeface="AhnbergHand" charset="0"/>
              </a:rPr>
              <a:t>r</a:t>
            </a:r>
            <a:r>
              <a:rPr lang="en-US" sz="1600" dirty="0" smtClean="0">
                <a:latin typeface="AhnbergHand" charset="0"/>
                <a:ea typeface="AhnbergHand" charset="0"/>
                <a:cs typeface="AhnbergHand" charset="0"/>
              </a:rPr>
              <a:t>oot server</a:t>
            </a:r>
            <a:endParaRPr lang="en-US" sz="1600" dirty="0">
              <a:latin typeface="AhnbergHand" charset="0"/>
              <a:ea typeface="AhnbergHand" charset="0"/>
              <a:cs typeface="AhnbergHand" charset="0"/>
            </a:endParaRPr>
          </a:p>
        </p:txBody>
      </p:sp>
      <p:sp>
        <p:nvSpPr>
          <p:cNvPr id="26" name="Freeform 25"/>
          <p:cNvSpPr/>
          <p:nvPr/>
        </p:nvSpPr>
        <p:spPr>
          <a:xfrm>
            <a:off x="3328316" y="4818877"/>
            <a:ext cx="219556" cy="1051571"/>
          </a:xfrm>
          <a:custGeom>
            <a:avLst/>
            <a:gdLst>
              <a:gd name="connsiteX0" fmla="*/ 173836 w 219556"/>
              <a:gd name="connsiteY0" fmla="*/ 1051571 h 1051571"/>
              <a:gd name="connsiteX1" fmla="*/ 118972 w 219556"/>
              <a:gd name="connsiteY1" fmla="*/ 905267 h 1051571"/>
              <a:gd name="connsiteX2" fmla="*/ 100684 w 219556"/>
              <a:gd name="connsiteY2" fmla="*/ 484643 h 1051571"/>
              <a:gd name="connsiteX3" fmla="*/ 118972 w 219556"/>
              <a:gd name="connsiteY3" fmla="*/ 36587 h 1051571"/>
              <a:gd name="connsiteX4" fmla="*/ 100 w 219556"/>
              <a:gd name="connsiteY4" fmla="*/ 155459 h 1051571"/>
              <a:gd name="connsiteX5" fmla="*/ 100684 w 219556"/>
              <a:gd name="connsiteY5" fmla="*/ 11 h 1051571"/>
              <a:gd name="connsiteX6" fmla="*/ 219556 w 219556"/>
              <a:gd name="connsiteY6" fmla="*/ 164603 h 1051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556" h="1051571">
                <a:moveTo>
                  <a:pt x="173836" y="1051571"/>
                </a:moveTo>
                <a:cubicBezTo>
                  <a:pt x="152500" y="1025663"/>
                  <a:pt x="131164" y="999755"/>
                  <a:pt x="118972" y="905267"/>
                </a:cubicBezTo>
                <a:cubicBezTo>
                  <a:pt x="106780" y="810779"/>
                  <a:pt x="100684" y="629423"/>
                  <a:pt x="100684" y="484643"/>
                </a:cubicBezTo>
                <a:cubicBezTo>
                  <a:pt x="100684" y="339863"/>
                  <a:pt x="135736" y="91451"/>
                  <a:pt x="118972" y="36587"/>
                </a:cubicBezTo>
                <a:cubicBezTo>
                  <a:pt x="102208" y="-18277"/>
                  <a:pt x="3148" y="161555"/>
                  <a:pt x="100" y="155459"/>
                </a:cubicBezTo>
                <a:cubicBezTo>
                  <a:pt x="-2948" y="149363"/>
                  <a:pt x="64108" y="-1513"/>
                  <a:pt x="100684" y="11"/>
                </a:cubicBezTo>
                <a:cubicBezTo>
                  <a:pt x="137260" y="1535"/>
                  <a:pt x="219556" y="164603"/>
                  <a:pt x="219556" y="164603"/>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Freeform 26"/>
          <p:cNvSpPr/>
          <p:nvPr/>
        </p:nvSpPr>
        <p:spPr>
          <a:xfrm>
            <a:off x="1926239" y="3352016"/>
            <a:ext cx="1301593" cy="1055392"/>
          </a:xfrm>
          <a:custGeom>
            <a:avLst/>
            <a:gdLst>
              <a:gd name="connsiteX0" fmla="*/ 1301593 w 1301593"/>
              <a:gd name="connsiteY0" fmla="*/ 1055392 h 1055392"/>
              <a:gd name="connsiteX1" fmla="*/ 908401 w 1301593"/>
              <a:gd name="connsiteY1" fmla="*/ 872512 h 1055392"/>
              <a:gd name="connsiteX2" fmla="*/ 259177 w 1301593"/>
              <a:gd name="connsiteY2" fmla="*/ 360448 h 1055392"/>
              <a:gd name="connsiteX3" fmla="*/ 21433 w 1301593"/>
              <a:gd name="connsiteY3" fmla="*/ 3832 h 1055392"/>
              <a:gd name="connsiteX4" fmla="*/ 12289 w 1301593"/>
              <a:gd name="connsiteY4" fmla="*/ 205000 h 1055392"/>
              <a:gd name="connsiteX5" fmla="*/ 30577 w 1301593"/>
              <a:gd name="connsiteY5" fmla="*/ 3832 h 1055392"/>
              <a:gd name="connsiteX6" fmla="*/ 195169 w 1301593"/>
              <a:gd name="connsiteY6" fmla="*/ 67840 h 1055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1593" h="1055392">
                <a:moveTo>
                  <a:pt x="1301593" y="1055392"/>
                </a:moveTo>
                <a:cubicBezTo>
                  <a:pt x="1191865" y="1021864"/>
                  <a:pt x="1082137" y="988336"/>
                  <a:pt x="908401" y="872512"/>
                </a:cubicBezTo>
                <a:cubicBezTo>
                  <a:pt x="734665" y="756688"/>
                  <a:pt x="407005" y="505228"/>
                  <a:pt x="259177" y="360448"/>
                </a:cubicBezTo>
                <a:cubicBezTo>
                  <a:pt x="111349" y="215668"/>
                  <a:pt x="62581" y="29740"/>
                  <a:pt x="21433" y="3832"/>
                </a:cubicBezTo>
                <a:cubicBezTo>
                  <a:pt x="-19715" y="-22076"/>
                  <a:pt x="10765" y="205000"/>
                  <a:pt x="12289" y="205000"/>
                </a:cubicBezTo>
                <a:cubicBezTo>
                  <a:pt x="13813" y="205000"/>
                  <a:pt x="97" y="26692"/>
                  <a:pt x="30577" y="3832"/>
                </a:cubicBezTo>
                <a:cubicBezTo>
                  <a:pt x="61057" y="-19028"/>
                  <a:pt x="195169" y="67840"/>
                  <a:pt x="195169" y="67840"/>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reeform 2"/>
          <p:cNvSpPr/>
          <p:nvPr/>
        </p:nvSpPr>
        <p:spPr>
          <a:xfrm>
            <a:off x="2002536" y="3273552"/>
            <a:ext cx="1306591" cy="981752"/>
          </a:xfrm>
          <a:custGeom>
            <a:avLst/>
            <a:gdLst>
              <a:gd name="connsiteX0" fmla="*/ 0 w 1306591"/>
              <a:gd name="connsiteY0" fmla="*/ 0 h 981752"/>
              <a:gd name="connsiteX1" fmla="*/ 566928 w 1306591"/>
              <a:gd name="connsiteY1" fmla="*/ 164592 h 981752"/>
              <a:gd name="connsiteX2" fmla="*/ 1124712 w 1306591"/>
              <a:gd name="connsiteY2" fmla="*/ 731520 h 981752"/>
              <a:gd name="connsiteX3" fmla="*/ 1298448 w 1306591"/>
              <a:gd name="connsiteY3" fmla="*/ 969264 h 981752"/>
              <a:gd name="connsiteX4" fmla="*/ 1280160 w 1306591"/>
              <a:gd name="connsiteY4" fmla="*/ 804672 h 981752"/>
              <a:gd name="connsiteX5" fmla="*/ 1298448 w 1306591"/>
              <a:gd name="connsiteY5" fmla="*/ 978408 h 981752"/>
              <a:gd name="connsiteX6" fmla="*/ 1152144 w 1306591"/>
              <a:gd name="connsiteY6" fmla="*/ 923544 h 981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6591" h="981752">
                <a:moveTo>
                  <a:pt x="0" y="0"/>
                </a:moveTo>
                <a:cubicBezTo>
                  <a:pt x="189738" y="21336"/>
                  <a:pt x="379476" y="42672"/>
                  <a:pt x="566928" y="164592"/>
                </a:cubicBezTo>
                <a:cubicBezTo>
                  <a:pt x="754380" y="286512"/>
                  <a:pt x="1002792" y="597408"/>
                  <a:pt x="1124712" y="731520"/>
                </a:cubicBezTo>
                <a:cubicBezTo>
                  <a:pt x="1246632" y="865632"/>
                  <a:pt x="1272540" y="957072"/>
                  <a:pt x="1298448" y="969264"/>
                </a:cubicBezTo>
                <a:cubicBezTo>
                  <a:pt x="1324356" y="981456"/>
                  <a:pt x="1280160" y="803148"/>
                  <a:pt x="1280160" y="804672"/>
                </a:cubicBezTo>
                <a:cubicBezTo>
                  <a:pt x="1280160" y="806196"/>
                  <a:pt x="1319784" y="958596"/>
                  <a:pt x="1298448" y="978408"/>
                </a:cubicBezTo>
                <a:cubicBezTo>
                  <a:pt x="1277112" y="998220"/>
                  <a:pt x="1152144" y="923544"/>
                  <a:pt x="1152144" y="923544"/>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2729859" y="3373791"/>
            <a:ext cx="1816523" cy="338554"/>
          </a:xfrm>
          <a:prstGeom prst="rect">
            <a:avLst/>
          </a:prstGeom>
          <a:noFill/>
        </p:spPr>
        <p:txBody>
          <a:bodyPr wrap="none" rtlCol="0">
            <a:spAutoFit/>
          </a:bodyPr>
          <a:lstStyle/>
          <a:p>
            <a:r>
              <a:rPr lang="en-US" sz="1600" dirty="0" err="1" smtClean="0">
                <a:solidFill>
                  <a:schemeClr val="bg1">
                    <a:lumMod val="85000"/>
                  </a:schemeClr>
                </a:solidFill>
                <a:latin typeface="AhnbergHand" charset="0"/>
                <a:ea typeface="AhnbergHand" charset="0"/>
                <a:cs typeface="AhnbergHand" charset="0"/>
              </a:rPr>
              <a:t>cname</a:t>
            </a:r>
            <a:r>
              <a:rPr lang="en-US" sz="1600" dirty="0" smtClean="0">
                <a:solidFill>
                  <a:schemeClr val="bg1">
                    <a:lumMod val="85000"/>
                  </a:schemeClr>
                </a:solidFill>
                <a:latin typeface="AhnbergHand" charset="0"/>
                <a:ea typeface="AhnbergHand" charset="0"/>
                <a:cs typeface="AhnbergHand" charset="0"/>
              </a:rPr>
              <a:t> response</a:t>
            </a:r>
            <a:endParaRPr lang="en-US" sz="1600" dirty="0">
              <a:solidFill>
                <a:schemeClr val="bg1">
                  <a:lumMod val="85000"/>
                </a:schemeClr>
              </a:solidFill>
              <a:latin typeface="AhnbergHand" charset="0"/>
              <a:ea typeface="AhnbergHand" charset="0"/>
              <a:cs typeface="AhnbergHand" charset="0"/>
            </a:endParaRPr>
          </a:p>
        </p:txBody>
      </p:sp>
      <p:sp>
        <p:nvSpPr>
          <p:cNvPr id="5" name="Freeform 4"/>
          <p:cNvSpPr/>
          <p:nvPr/>
        </p:nvSpPr>
        <p:spPr>
          <a:xfrm>
            <a:off x="3849624" y="2969904"/>
            <a:ext cx="1599821" cy="1327776"/>
          </a:xfrm>
          <a:custGeom>
            <a:avLst/>
            <a:gdLst>
              <a:gd name="connsiteX0" fmla="*/ 0 w 1599821"/>
              <a:gd name="connsiteY0" fmla="*/ 1327776 h 1327776"/>
              <a:gd name="connsiteX1" fmla="*/ 548640 w 1599821"/>
              <a:gd name="connsiteY1" fmla="*/ 1144896 h 1327776"/>
              <a:gd name="connsiteX2" fmla="*/ 1133856 w 1599821"/>
              <a:gd name="connsiteY2" fmla="*/ 468240 h 1327776"/>
              <a:gd name="connsiteX3" fmla="*/ 1581912 w 1599821"/>
              <a:gd name="connsiteY3" fmla="*/ 47616 h 1327776"/>
              <a:gd name="connsiteX4" fmla="*/ 1408176 w 1599821"/>
              <a:gd name="connsiteY4" fmla="*/ 47616 h 1327776"/>
              <a:gd name="connsiteX5" fmla="*/ 1591056 w 1599821"/>
              <a:gd name="connsiteY5" fmla="*/ 1896 h 1327776"/>
              <a:gd name="connsiteX6" fmla="*/ 1572768 w 1599821"/>
              <a:gd name="connsiteY6" fmla="*/ 120768 h 13277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9821" h="1327776">
                <a:moveTo>
                  <a:pt x="0" y="1327776"/>
                </a:moveTo>
                <a:cubicBezTo>
                  <a:pt x="179832" y="1307964"/>
                  <a:pt x="359664" y="1288152"/>
                  <a:pt x="548640" y="1144896"/>
                </a:cubicBezTo>
                <a:cubicBezTo>
                  <a:pt x="737616" y="1001640"/>
                  <a:pt x="961644" y="651120"/>
                  <a:pt x="1133856" y="468240"/>
                </a:cubicBezTo>
                <a:cubicBezTo>
                  <a:pt x="1306068" y="285360"/>
                  <a:pt x="1536192" y="117720"/>
                  <a:pt x="1581912" y="47616"/>
                </a:cubicBezTo>
                <a:cubicBezTo>
                  <a:pt x="1627632" y="-22488"/>
                  <a:pt x="1406652" y="55236"/>
                  <a:pt x="1408176" y="47616"/>
                </a:cubicBezTo>
                <a:cubicBezTo>
                  <a:pt x="1409700" y="39996"/>
                  <a:pt x="1563624" y="-10296"/>
                  <a:pt x="1591056" y="1896"/>
                </a:cubicBezTo>
                <a:cubicBezTo>
                  <a:pt x="1618488" y="14088"/>
                  <a:pt x="1572768" y="120768"/>
                  <a:pt x="1572768" y="120768"/>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4698900" y="3508388"/>
            <a:ext cx="1424789" cy="584775"/>
          </a:xfrm>
          <a:prstGeom prst="rect">
            <a:avLst/>
          </a:prstGeom>
          <a:noFill/>
        </p:spPr>
        <p:txBody>
          <a:bodyPr wrap="square" rtlCol="0">
            <a:spAutoFit/>
          </a:bodyPr>
          <a:lstStyle/>
          <a:p>
            <a:r>
              <a:rPr lang="en-US" sz="1600">
                <a:solidFill>
                  <a:schemeClr val="bg1">
                    <a:lumMod val="85000"/>
                  </a:schemeClr>
                </a:solidFill>
                <a:latin typeface="AhnbergHand" charset="0"/>
                <a:ea typeface="AhnbergHand" charset="0"/>
                <a:cs typeface="AhnbergHand" charset="0"/>
              </a:rPr>
              <a:t>r</a:t>
            </a:r>
            <a:r>
              <a:rPr lang="en-US" sz="1600" smtClean="0">
                <a:solidFill>
                  <a:schemeClr val="bg1">
                    <a:lumMod val="85000"/>
                  </a:schemeClr>
                </a:solidFill>
                <a:latin typeface="AhnbergHand" charset="0"/>
                <a:ea typeface="AhnbergHand" charset="0"/>
                <a:cs typeface="AhnbergHand" charset="0"/>
              </a:rPr>
              <a:t>edirected query</a:t>
            </a:r>
            <a:endParaRPr lang="en-US" sz="1600" dirty="0">
              <a:solidFill>
                <a:schemeClr val="bg1">
                  <a:lumMod val="85000"/>
                </a:schemeClr>
              </a:solidFill>
              <a:latin typeface="AhnbergHand" charset="0"/>
              <a:ea typeface="AhnbergHand" charset="0"/>
              <a:cs typeface="AhnbergHand" charset="0"/>
            </a:endParaRPr>
          </a:p>
        </p:txBody>
      </p:sp>
      <p:sp>
        <p:nvSpPr>
          <p:cNvPr id="30" name="Freeform 29"/>
          <p:cNvSpPr/>
          <p:nvPr/>
        </p:nvSpPr>
        <p:spPr>
          <a:xfrm>
            <a:off x="4131181" y="3118104"/>
            <a:ext cx="2226121" cy="1252728"/>
          </a:xfrm>
          <a:custGeom>
            <a:avLst/>
            <a:gdLst>
              <a:gd name="connsiteX0" fmla="*/ 1766699 w 2226121"/>
              <a:gd name="connsiteY0" fmla="*/ 0 h 1252728"/>
              <a:gd name="connsiteX1" fmla="*/ 2196467 w 2226121"/>
              <a:gd name="connsiteY1" fmla="*/ 996696 h 1252728"/>
              <a:gd name="connsiteX2" fmla="*/ 1035179 w 2226121"/>
              <a:gd name="connsiteY2" fmla="*/ 1143000 h 1252728"/>
              <a:gd name="connsiteX3" fmla="*/ 29339 w 2226121"/>
              <a:gd name="connsiteY3" fmla="*/ 1179576 h 1252728"/>
              <a:gd name="connsiteX4" fmla="*/ 248795 w 2226121"/>
              <a:gd name="connsiteY4" fmla="*/ 1124712 h 1252728"/>
              <a:gd name="connsiteX5" fmla="*/ 29339 w 2226121"/>
              <a:gd name="connsiteY5" fmla="*/ 1188720 h 1252728"/>
              <a:gd name="connsiteX6" fmla="*/ 212219 w 2226121"/>
              <a:gd name="connsiteY6" fmla="*/ 1252728 h 1252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26121" h="1252728">
                <a:moveTo>
                  <a:pt x="1766699" y="0"/>
                </a:moveTo>
                <a:cubicBezTo>
                  <a:pt x="2042543" y="403098"/>
                  <a:pt x="2318387" y="806196"/>
                  <a:pt x="2196467" y="996696"/>
                </a:cubicBezTo>
                <a:cubicBezTo>
                  <a:pt x="2074547" y="1187196"/>
                  <a:pt x="1396367" y="1112520"/>
                  <a:pt x="1035179" y="1143000"/>
                </a:cubicBezTo>
                <a:cubicBezTo>
                  <a:pt x="673991" y="1173480"/>
                  <a:pt x="160403" y="1182624"/>
                  <a:pt x="29339" y="1179576"/>
                </a:cubicBezTo>
                <a:cubicBezTo>
                  <a:pt x="-101725" y="1176528"/>
                  <a:pt x="248795" y="1123188"/>
                  <a:pt x="248795" y="1124712"/>
                </a:cubicBezTo>
                <a:cubicBezTo>
                  <a:pt x="248795" y="1126236"/>
                  <a:pt x="35435" y="1167384"/>
                  <a:pt x="29339" y="1188720"/>
                </a:cubicBezTo>
                <a:cubicBezTo>
                  <a:pt x="23243" y="1210056"/>
                  <a:pt x="212219" y="1252728"/>
                  <a:pt x="212219" y="1252728"/>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TextBox 30"/>
          <p:cNvSpPr txBox="1"/>
          <p:nvPr/>
        </p:nvSpPr>
        <p:spPr>
          <a:xfrm>
            <a:off x="6357302" y="3272736"/>
            <a:ext cx="1467068" cy="584775"/>
          </a:xfrm>
          <a:prstGeom prst="rect">
            <a:avLst/>
          </a:prstGeom>
          <a:noFill/>
        </p:spPr>
        <p:txBody>
          <a:bodyPr wrap="none" rtlCol="0">
            <a:spAutoFit/>
          </a:bodyPr>
          <a:lstStyle/>
          <a:p>
            <a:r>
              <a:rPr lang="en-US" sz="1600" dirty="0" smtClean="0">
                <a:latin typeface="AhnbergHand" charset="0"/>
                <a:ea typeface="AhnbergHand" charset="0"/>
                <a:cs typeface="AhnbergHand" charset="0"/>
              </a:rPr>
              <a:t>NXDOMAIN</a:t>
            </a:r>
          </a:p>
          <a:p>
            <a:r>
              <a:rPr lang="en-US" sz="1600" dirty="0" smtClean="0">
                <a:latin typeface="AhnbergHand" charset="0"/>
                <a:ea typeface="AhnbergHand" charset="0"/>
                <a:cs typeface="AhnbergHand" charset="0"/>
              </a:rPr>
              <a:t>response</a:t>
            </a:r>
            <a:endParaRPr lang="en-US" sz="1600" dirty="0">
              <a:latin typeface="AhnbergHand" charset="0"/>
              <a:ea typeface="AhnbergHand" charset="0"/>
              <a:cs typeface="AhnbergHand" charset="0"/>
            </a:endParaRPr>
          </a:p>
        </p:txBody>
      </p:sp>
    </p:spTree>
    <p:extLst>
      <p:ext uri="{BB962C8B-B14F-4D97-AF65-F5344CB8AC3E}">
        <p14:creationId xmlns:p14="http://schemas.microsoft.com/office/powerpoint/2010/main" val="2266281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Seen at the </a:t>
            </a:r>
            <a:r>
              <a:rPr lang="en-US" dirty="0" smtClean="0"/>
              <a:t>APNIC Server</a:t>
            </a:r>
            <a:endParaRPr lang="en-US" dirty="0"/>
          </a:p>
        </p:txBody>
      </p:sp>
      <p:sp>
        <p:nvSpPr>
          <p:cNvPr id="3" name="Content Placeholder 2"/>
          <p:cNvSpPr>
            <a:spLocks noGrp="1"/>
          </p:cNvSpPr>
          <p:nvPr>
            <p:ph idx="1"/>
          </p:nvPr>
        </p:nvSpPr>
        <p:spPr/>
        <p:txBody>
          <a:bodyPr/>
          <a:lstStyle/>
          <a:p>
            <a:pPr marL="0" indent="0" defTabSz="914400" fontAlgn="auto">
              <a:spcBef>
                <a:spcPts val="0"/>
              </a:spcBef>
              <a:spcAft>
                <a:spcPts val="0"/>
              </a:spcAft>
              <a:buNone/>
            </a:pPr>
            <a:r>
              <a:rPr lang="it-IT" sz="1100" dirty="0"/>
              <a:t>04:40:28.029000 client 153.128.52.x#20314: </a:t>
            </a:r>
            <a:r>
              <a:rPr lang="it-IT" sz="1100" dirty="0" err="1" smtClean="0"/>
              <a:t>q</a:t>
            </a:r>
            <a:r>
              <a:rPr lang="it-IT" sz="1100" dirty="0" smtClean="0"/>
              <a:t>: </a:t>
            </a:r>
            <a:r>
              <a:rPr lang="it-IT" sz="1100" dirty="0"/>
              <a:t>c.14u-u2f235731-c113-s1488343227-ib4040201.ape.dotnxdomain.net. IN </a:t>
            </a:r>
            <a:r>
              <a:rPr lang="it-IT" sz="1100" dirty="0" smtClean="0"/>
              <a:t>AAAA</a:t>
            </a:r>
          </a:p>
          <a:p>
            <a:pPr marL="0" indent="0" defTabSz="914400" fontAlgn="auto">
              <a:spcBef>
                <a:spcPts val="0"/>
              </a:spcBef>
              <a:spcAft>
                <a:spcPts val="0"/>
              </a:spcAft>
              <a:buNone/>
            </a:pPr>
            <a:r>
              <a:rPr lang="it-IT" sz="1100" dirty="0" smtClean="0"/>
              <a:t>04:40:28.028924 </a:t>
            </a:r>
            <a:r>
              <a:rPr lang="it-IT" sz="1100" dirty="0"/>
              <a:t>client 153.128.52.x#20822: </a:t>
            </a:r>
            <a:r>
              <a:rPr lang="it-IT" sz="1100" dirty="0" err="1" smtClean="0"/>
              <a:t>q</a:t>
            </a:r>
            <a:r>
              <a:rPr lang="it-IT" sz="1100" dirty="0" smtClean="0"/>
              <a:t>: </a:t>
            </a:r>
            <a:r>
              <a:rPr lang="it-IT" sz="1100" dirty="0"/>
              <a:t>c.14u-u2f235731-c113-s1488343227-ib4040201.ape.dotnxdomain.net. IN </a:t>
            </a:r>
            <a:r>
              <a:rPr lang="it-IT" sz="1100" dirty="0" smtClean="0"/>
              <a:t>A</a:t>
            </a:r>
          </a:p>
          <a:p>
            <a:pPr marL="0" indent="0" defTabSz="914400" fontAlgn="auto">
              <a:spcBef>
                <a:spcPts val="0"/>
              </a:spcBef>
              <a:spcAft>
                <a:spcPts val="0"/>
              </a:spcAft>
              <a:buNone/>
            </a:pPr>
            <a:r>
              <a:rPr lang="it-IT" sz="1100" dirty="0" smtClean="0"/>
              <a:t>04:40:28.025044 </a:t>
            </a:r>
            <a:r>
              <a:rPr lang="it-IT" sz="1100" dirty="0"/>
              <a:t>client 153.128.52.x#20448: </a:t>
            </a:r>
            <a:r>
              <a:rPr lang="it-IT" sz="1100" dirty="0" err="1" smtClean="0"/>
              <a:t>q</a:t>
            </a:r>
            <a:r>
              <a:rPr lang="it-IT" sz="1100" dirty="0" smtClean="0"/>
              <a:t>: </a:t>
            </a:r>
            <a:r>
              <a:rPr lang="it-IT" sz="1100" dirty="0"/>
              <a:t>c.14s-u2f235731-c113-s1488343227-ib4040201.ape.dotnxdomain.net. IN </a:t>
            </a:r>
            <a:r>
              <a:rPr lang="it-IT" sz="1100" dirty="0" smtClean="0"/>
              <a:t>A</a:t>
            </a:r>
          </a:p>
          <a:p>
            <a:pPr marL="0" indent="0" defTabSz="914400" fontAlgn="auto">
              <a:spcBef>
                <a:spcPts val="0"/>
              </a:spcBef>
              <a:spcAft>
                <a:spcPts val="0"/>
              </a:spcAft>
              <a:buNone/>
            </a:pPr>
            <a:r>
              <a:rPr lang="it-IT" sz="1100" dirty="0" smtClean="0"/>
              <a:t>04:40:28.045443 </a:t>
            </a:r>
            <a:r>
              <a:rPr lang="it-IT" sz="1100" dirty="0"/>
              <a:t>client 153.128.52.x#20069: </a:t>
            </a:r>
            <a:r>
              <a:rPr lang="it-IT" sz="1100" dirty="0" err="1" smtClean="0"/>
              <a:t>q</a:t>
            </a:r>
            <a:r>
              <a:rPr lang="it-IT" sz="1100" dirty="0" smtClean="0"/>
              <a:t>: </a:t>
            </a:r>
            <a:r>
              <a:rPr lang="it-IT" sz="1100" dirty="0"/>
              <a:t>c.1du-u2f235731-c113-s1488343227-ib4040201.ape.dotnxdomain.net. IN </a:t>
            </a:r>
            <a:r>
              <a:rPr lang="it-IT" sz="1100" dirty="0" smtClean="0"/>
              <a:t>A</a:t>
            </a:r>
          </a:p>
          <a:p>
            <a:pPr marL="0" indent="0" defTabSz="914400" fontAlgn="auto">
              <a:spcBef>
                <a:spcPts val="0"/>
              </a:spcBef>
              <a:spcAft>
                <a:spcPts val="0"/>
              </a:spcAft>
              <a:buNone/>
            </a:pPr>
            <a:r>
              <a:rPr lang="it-IT" sz="1100" dirty="0" smtClean="0"/>
              <a:t>04:40:28.046542 </a:t>
            </a:r>
            <a:r>
              <a:rPr lang="it-IT" sz="1100" dirty="0"/>
              <a:t>client 153.128.52.x#20876: </a:t>
            </a:r>
            <a:r>
              <a:rPr lang="it-IT" sz="1100" dirty="0" err="1" smtClean="0"/>
              <a:t>q</a:t>
            </a:r>
            <a:r>
              <a:rPr lang="it-IT" sz="1100" dirty="0" smtClean="0"/>
              <a:t>: </a:t>
            </a:r>
            <a:r>
              <a:rPr lang="it-IT" sz="1100" dirty="0"/>
              <a:t>c.14s-u2f235731-c113-s1488343227-ib4040201.ape.dotnxdomain.net. IN </a:t>
            </a:r>
            <a:r>
              <a:rPr lang="it-IT" sz="1100" dirty="0" smtClean="0"/>
              <a:t>AAAA</a:t>
            </a:r>
          </a:p>
          <a:p>
            <a:pPr marL="0" indent="0" defTabSz="914400" fontAlgn="auto">
              <a:spcBef>
                <a:spcPts val="0"/>
              </a:spcBef>
              <a:spcAft>
                <a:spcPts val="0"/>
              </a:spcAft>
              <a:buNone/>
            </a:pPr>
            <a:r>
              <a:rPr lang="it-IT" sz="1100" dirty="0" smtClean="0"/>
              <a:t>04:40:28.057989 </a:t>
            </a:r>
            <a:r>
              <a:rPr lang="it-IT" sz="1100" dirty="0"/>
              <a:t>client 153.128.52.x#21203: </a:t>
            </a:r>
            <a:r>
              <a:rPr lang="it-IT" sz="1100" dirty="0" err="1" smtClean="0"/>
              <a:t>q</a:t>
            </a:r>
            <a:r>
              <a:rPr lang="it-IT" sz="1100" dirty="0" smtClean="0"/>
              <a:t>: </a:t>
            </a:r>
            <a:r>
              <a:rPr lang="it-IT" sz="1100" dirty="0"/>
              <a:t>c.1du-u2f235731-c113-s1488343227-ib4040201.ape.dotnxdomain.net. IN </a:t>
            </a:r>
            <a:r>
              <a:rPr lang="it-IT" sz="1100" dirty="0" smtClean="0"/>
              <a:t>AAAA</a:t>
            </a:r>
            <a:endParaRPr lang="en-US" sz="11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31</a:t>
            </a:fld>
            <a:endParaRPr lang="en-US"/>
          </a:p>
        </p:txBody>
      </p:sp>
      <p:sp>
        <p:nvSpPr>
          <p:cNvPr id="5" name="TextBox 4"/>
          <p:cNvSpPr txBox="1"/>
          <p:nvPr/>
        </p:nvSpPr>
        <p:spPr>
          <a:xfrm>
            <a:off x="263017" y="3013226"/>
            <a:ext cx="8250047" cy="1938992"/>
          </a:xfrm>
          <a:prstGeom prst="rect">
            <a:avLst/>
          </a:prstGeom>
          <a:noFill/>
        </p:spPr>
        <p:txBody>
          <a:bodyPr wrap="square" rtlCol="0">
            <a:spAutoFit/>
          </a:bodyPr>
          <a:lstStyle/>
          <a:p>
            <a:r>
              <a:rPr lang="en-US" dirty="0" smtClean="0">
                <a:latin typeface="AhnbergHand" charset="0"/>
                <a:ea typeface="AhnbergHand" charset="0"/>
                <a:cs typeface="AhnbergHand" charset="0"/>
              </a:rPr>
              <a:t>The end user appears to be a dual stack-connected device and these queries all generate CNAME responses that redirect the resolver to an undelegated name</a:t>
            </a:r>
          </a:p>
          <a:p>
            <a:endParaRPr lang="en-US" dirty="0" smtClean="0">
              <a:latin typeface="AhnbergHand" charset="0"/>
              <a:ea typeface="AhnbergHand" charset="0"/>
              <a:cs typeface="AhnbergHand" charset="0"/>
            </a:endParaRPr>
          </a:p>
        </p:txBody>
      </p:sp>
    </p:spTree>
    <p:extLst>
      <p:ext uri="{BB962C8B-B14F-4D97-AF65-F5344CB8AC3E}">
        <p14:creationId xmlns:p14="http://schemas.microsoft.com/office/powerpoint/2010/main" val="3735057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Seen at a </a:t>
            </a:r>
            <a:r>
              <a:rPr lang="en-US" dirty="0" smtClean="0"/>
              <a:t>Root Server</a:t>
            </a:r>
            <a:endParaRPr lang="en-US" dirty="0"/>
          </a:p>
        </p:txBody>
      </p:sp>
      <p:sp>
        <p:nvSpPr>
          <p:cNvPr id="3" name="Content Placeholder 2"/>
          <p:cNvSpPr>
            <a:spLocks noGrp="1"/>
          </p:cNvSpPr>
          <p:nvPr>
            <p:ph idx="1"/>
          </p:nvPr>
        </p:nvSpPr>
        <p:spPr/>
        <p:txBody>
          <a:bodyPr/>
          <a:lstStyle/>
          <a:p>
            <a:pPr marL="0" indent="0" defTabSz="914400" fontAlgn="auto">
              <a:spcBef>
                <a:spcPts val="0"/>
              </a:spcBef>
              <a:spcAft>
                <a:spcPts val="0"/>
              </a:spcAft>
              <a:buNone/>
            </a:pPr>
            <a:r>
              <a:rPr lang="pl-PL" sz="1100" dirty="0"/>
              <a:t>04:40:27.980944 IP </a:t>
            </a:r>
            <a:r>
              <a:rPr lang="pl-PL" sz="1100" dirty="0" smtClean="0"/>
              <a:t>153.128.52.x#20983: q: </a:t>
            </a:r>
            <a:r>
              <a:rPr lang="pl-PL" sz="1100" dirty="0"/>
              <a:t>w.w.w.1du-u2f235731-c113-s1488343227-ib4040201-apnic-test. </a:t>
            </a:r>
            <a:r>
              <a:rPr lang="pl-PL" sz="1100" dirty="0" smtClean="0"/>
              <a:t>IN AAAA</a:t>
            </a:r>
          </a:p>
          <a:p>
            <a:pPr marL="0" indent="0" defTabSz="914400" fontAlgn="auto">
              <a:spcBef>
                <a:spcPts val="0"/>
              </a:spcBef>
              <a:spcAft>
                <a:spcPts val="0"/>
              </a:spcAft>
              <a:buNone/>
            </a:pPr>
            <a:r>
              <a:rPr lang="pl-PL" sz="1100" dirty="0" smtClean="0"/>
              <a:t>04:40:27.983060 </a:t>
            </a:r>
            <a:r>
              <a:rPr lang="pl-PL" sz="1100" dirty="0"/>
              <a:t>IP </a:t>
            </a:r>
            <a:r>
              <a:rPr lang="pl-PL" sz="1100" dirty="0" smtClean="0"/>
              <a:t>153.128.52.x#20339: q: w.w.w.1du-u2f235731-c113-s1488343227-ib4040201-apnic-test</a:t>
            </a:r>
            <a:r>
              <a:rPr lang="pl-PL" sz="1100" dirty="0"/>
              <a:t>.</a:t>
            </a:r>
            <a:r>
              <a:rPr lang="pl-PL" sz="1100" dirty="0" smtClean="0"/>
              <a:t> IN A</a:t>
            </a:r>
          </a:p>
          <a:p>
            <a:pPr marL="0" indent="0" defTabSz="914400" fontAlgn="auto">
              <a:spcBef>
                <a:spcPts val="0"/>
              </a:spcBef>
              <a:spcAft>
                <a:spcPts val="0"/>
              </a:spcAft>
              <a:buNone/>
            </a:pPr>
            <a:r>
              <a:rPr lang="pl-PL" sz="1100" dirty="0" smtClean="0"/>
              <a:t>04:40:28.121397 </a:t>
            </a:r>
            <a:r>
              <a:rPr lang="pl-PL" sz="1100" dirty="0"/>
              <a:t>IP </a:t>
            </a:r>
            <a:r>
              <a:rPr lang="pl-PL" sz="1100" dirty="0" smtClean="0"/>
              <a:t>153.128.52.x#20104: q: w.w.w.14u-u2f235731-c113-s1488343227-ib4040201-cname-apnic-test</a:t>
            </a:r>
            <a:r>
              <a:rPr lang="pl-PL" sz="1100" dirty="0"/>
              <a:t>. </a:t>
            </a:r>
            <a:r>
              <a:rPr lang="pl-PL" sz="1100" dirty="0" smtClean="0"/>
              <a:t>IN AAAA</a:t>
            </a:r>
          </a:p>
          <a:p>
            <a:pPr marL="0" indent="0" defTabSz="914400" fontAlgn="auto">
              <a:spcBef>
                <a:spcPts val="0"/>
              </a:spcBef>
              <a:spcAft>
                <a:spcPts val="0"/>
              </a:spcAft>
              <a:buNone/>
            </a:pPr>
            <a:r>
              <a:rPr lang="pl-PL" sz="1100" dirty="0" smtClean="0"/>
              <a:t>04:40:28.146902 </a:t>
            </a:r>
            <a:r>
              <a:rPr lang="pl-PL" sz="1100" dirty="0"/>
              <a:t>IP </a:t>
            </a:r>
            <a:r>
              <a:rPr lang="pl-PL" sz="1100" dirty="0" smtClean="0"/>
              <a:t>153.128.52.x#20336: q: w.w.w.1du-u2f235731-c113-s1488343227-ib4040201-cname-apnic-test</a:t>
            </a:r>
            <a:r>
              <a:rPr lang="pl-PL" sz="1100" dirty="0"/>
              <a:t>. </a:t>
            </a:r>
            <a:r>
              <a:rPr lang="pl-PL" sz="1100" dirty="0" smtClean="0"/>
              <a:t>IN A</a:t>
            </a:r>
          </a:p>
          <a:p>
            <a:pPr marL="0" indent="0" defTabSz="914400" fontAlgn="auto">
              <a:spcBef>
                <a:spcPts val="0"/>
              </a:spcBef>
              <a:spcAft>
                <a:spcPts val="0"/>
              </a:spcAft>
              <a:buNone/>
            </a:pPr>
            <a:r>
              <a:rPr lang="pl-PL" sz="1100" dirty="0" smtClean="0"/>
              <a:t>04:40:28.440938 </a:t>
            </a:r>
            <a:r>
              <a:rPr lang="pl-PL" sz="1100" dirty="0"/>
              <a:t>IP </a:t>
            </a:r>
            <a:r>
              <a:rPr lang="pl-PL" sz="1100" dirty="0" smtClean="0"/>
              <a:t>153.128.52.x#20460: q: w.w.w.14s-u2f235731-c113-s1488343227-ib4040201-cname-apnic-test.</a:t>
            </a:r>
            <a:r>
              <a:rPr lang="it-IT" sz="1100" dirty="0" smtClean="0"/>
              <a:t> </a:t>
            </a:r>
            <a:r>
              <a:rPr lang="it-IT" sz="1100" dirty="0"/>
              <a:t>IN </a:t>
            </a:r>
            <a:r>
              <a:rPr lang="it-IT" sz="1100" dirty="0" smtClean="0"/>
              <a:t>A</a:t>
            </a:r>
            <a:endParaRPr lang="en-US" sz="11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32</a:t>
            </a:fld>
            <a:endParaRPr lang="en-US"/>
          </a:p>
        </p:txBody>
      </p:sp>
    </p:spTree>
    <p:extLst>
      <p:ext uri="{BB962C8B-B14F-4D97-AF65-F5344CB8AC3E}">
        <p14:creationId xmlns:p14="http://schemas.microsoft.com/office/powerpoint/2010/main" val="14445005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Seen at a </a:t>
            </a:r>
            <a:r>
              <a:rPr lang="en-US" dirty="0" smtClean="0"/>
              <a:t>Root Server</a:t>
            </a:r>
            <a:endParaRPr lang="en-US" dirty="0"/>
          </a:p>
        </p:txBody>
      </p:sp>
      <p:sp>
        <p:nvSpPr>
          <p:cNvPr id="3" name="Content Placeholder 2"/>
          <p:cNvSpPr>
            <a:spLocks noGrp="1"/>
          </p:cNvSpPr>
          <p:nvPr>
            <p:ph idx="1"/>
          </p:nvPr>
        </p:nvSpPr>
        <p:spPr/>
        <p:txBody>
          <a:bodyPr/>
          <a:lstStyle/>
          <a:p>
            <a:pPr marL="0" indent="0" defTabSz="914400" fontAlgn="auto">
              <a:spcBef>
                <a:spcPts val="0"/>
              </a:spcBef>
              <a:spcAft>
                <a:spcPts val="0"/>
              </a:spcAft>
              <a:buNone/>
            </a:pPr>
            <a:r>
              <a:rPr lang="pl-PL" sz="1100" dirty="0"/>
              <a:t>04:40:27.980944 IP </a:t>
            </a:r>
            <a:r>
              <a:rPr lang="pl-PL" sz="1100" dirty="0" smtClean="0"/>
              <a:t>153.128.52.x#20983: q: </a:t>
            </a:r>
            <a:r>
              <a:rPr lang="pl-PL" sz="1100" dirty="0"/>
              <a:t>w.w.w.1du-u2f235731-c113-s1488343227-ib4040201-apnic-test. </a:t>
            </a:r>
            <a:r>
              <a:rPr lang="pl-PL" sz="1100" dirty="0" smtClean="0"/>
              <a:t>IN AAAA</a:t>
            </a:r>
          </a:p>
          <a:p>
            <a:pPr marL="0" indent="0" defTabSz="914400" fontAlgn="auto">
              <a:spcBef>
                <a:spcPts val="0"/>
              </a:spcBef>
              <a:spcAft>
                <a:spcPts val="0"/>
              </a:spcAft>
              <a:buNone/>
            </a:pPr>
            <a:r>
              <a:rPr lang="pl-PL" sz="1100" dirty="0" smtClean="0"/>
              <a:t>04:40:27.983060 </a:t>
            </a:r>
            <a:r>
              <a:rPr lang="pl-PL" sz="1100" dirty="0"/>
              <a:t>IP </a:t>
            </a:r>
            <a:r>
              <a:rPr lang="pl-PL" sz="1100" dirty="0" smtClean="0"/>
              <a:t>153.128.52.x#20339: q: w.w.w.1du-u2f235731-c113-s1488343227-ib4040201-apnic-test</a:t>
            </a:r>
            <a:r>
              <a:rPr lang="pl-PL" sz="1100" dirty="0"/>
              <a:t>.</a:t>
            </a:r>
            <a:r>
              <a:rPr lang="pl-PL" sz="1100" dirty="0" smtClean="0"/>
              <a:t> IN A</a:t>
            </a:r>
          </a:p>
          <a:p>
            <a:pPr marL="0" indent="0" defTabSz="914400" fontAlgn="auto">
              <a:spcBef>
                <a:spcPts val="0"/>
              </a:spcBef>
              <a:spcAft>
                <a:spcPts val="0"/>
              </a:spcAft>
              <a:buNone/>
            </a:pPr>
            <a:endParaRPr lang="pl-PL" sz="1100" dirty="0" smtClean="0"/>
          </a:p>
          <a:p>
            <a:pPr marL="0" indent="0" defTabSz="914400" fontAlgn="auto">
              <a:spcBef>
                <a:spcPts val="0"/>
              </a:spcBef>
              <a:spcAft>
                <a:spcPts val="0"/>
              </a:spcAft>
              <a:buNone/>
            </a:pPr>
            <a:endParaRPr lang="pl-PL" sz="1100" dirty="0"/>
          </a:p>
          <a:p>
            <a:pPr marL="0" indent="0" defTabSz="914400" fontAlgn="auto">
              <a:spcBef>
                <a:spcPts val="0"/>
              </a:spcBef>
              <a:spcAft>
                <a:spcPts val="0"/>
              </a:spcAft>
              <a:buNone/>
            </a:pPr>
            <a:endParaRPr lang="pl-PL" sz="1100" dirty="0" smtClean="0"/>
          </a:p>
          <a:p>
            <a:pPr marL="0" indent="0" defTabSz="914400" fontAlgn="auto">
              <a:spcBef>
                <a:spcPts val="0"/>
              </a:spcBef>
              <a:spcAft>
                <a:spcPts val="0"/>
              </a:spcAft>
              <a:buNone/>
            </a:pPr>
            <a:endParaRPr lang="pl-PL" sz="1100" dirty="0"/>
          </a:p>
          <a:p>
            <a:pPr marL="0" indent="0" defTabSz="914400" fontAlgn="auto">
              <a:spcBef>
                <a:spcPts val="0"/>
              </a:spcBef>
              <a:spcAft>
                <a:spcPts val="0"/>
              </a:spcAft>
              <a:buNone/>
            </a:pPr>
            <a:endParaRPr lang="pl-PL" sz="1100" dirty="0" smtClean="0"/>
          </a:p>
          <a:p>
            <a:pPr marL="0" indent="0" defTabSz="914400" fontAlgn="auto">
              <a:spcBef>
                <a:spcPts val="0"/>
              </a:spcBef>
              <a:spcAft>
                <a:spcPts val="0"/>
              </a:spcAft>
              <a:buNone/>
            </a:pPr>
            <a:endParaRPr lang="pl-PL" sz="1100" dirty="0" smtClean="0"/>
          </a:p>
          <a:p>
            <a:pPr marL="0" indent="0" defTabSz="914400" fontAlgn="auto">
              <a:spcBef>
                <a:spcPts val="0"/>
              </a:spcBef>
              <a:spcAft>
                <a:spcPts val="0"/>
              </a:spcAft>
              <a:buNone/>
            </a:pPr>
            <a:r>
              <a:rPr lang="pl-PL" sz="1100" dirty="0" smtClean="0"/>
              <a:t>04:40:28.121397 </a:t>
            </a:r>
            <a:r>
              <a:rPr lang="pl-PL" sz="1100" dirty="0"/>
              <a:t>IP </a:t>
            </a:r>
            <a:r>
              <a:rPr lang="pl-PL" sz="1100" dirty="0" smtClean="0"/>
              <a:t>153.128.52.x#20104: q: w.w.w.14u-u2f235731-c113-s1488343227-ib4040201-cname-apnic-test</a:t>
            </a:r>
            <a:r>
              <a:rPr lang="pl-PL" sz="1100" dirty="0"/>
              <a:t>. </a:t>
            </a:r>
            <a:r>
              <a:rPr lang="pl-PL" sz="1100" dirty="0" smtClean="0"/>
              <a:t>IN AAAA</a:t>
            </a:r>
          </a:p>
          <a:p>
            <a:pPr marL="0" indent="0" defTabSz="914400" fontAlgn="auto">
              <a:spcBef>
                <a:spcPts val="0"/>
              </a:spcBef>
              <a:spcAft>
                <a:spcPts val="0"/>
              </a:spcAft>
              <a:buNone/>
            </a:pPr>
            <a:r>
              <a:rPr lang="pl-PL" sz="1100" dirty="0" smtClean="0"/>
              <a:t>04:40:28.146902 </a:t>
            </a:r>
            <a:r>
              <a:rPr lang="pl-PL" sz="1100" dirty="0"/>
              <a:t>IP </a:t>
            </a:r>
            <a:r>
              <a:rPr lang="pl-PL" sz="1100" dirty="0" smtClean="0"/>
              <a:t>153.128.52.x#20336: q: w.w.w.1du-u2f235731-c113-s1488343227-ib4040201-cname-apnic-test</a:t>
            </a:r>
            <a:r>
              <a:rPr lang="pl-PL" sz="1100" dirty="0"/>
              <a:t>. </a:t>
            </a:r>
            <a:r>
              <a:rPr lang="pl-PL" sz="1100" dirty="0" smtClean="0"/>
              <a:t>IN A</a:t>
            </a:r>
          </a:p>
          <a:p>
            <a:pPr marL="0" indent="0" defTabSz="914400" fontAlgn="auto">
              <a:spcBef>
                <a:spcPts val="0"/>
              </a:spcBef>
              <a:spcAft>
                <a:spcPts val="0"/>
              </a:spcAft>
              <a:buNone/>
            </a:pPr>
            <a:r>
              <a:rPr lang="pl-PL" sz="1100" dirty="0" smtClean="0"/>
              <a:t>04:40:28.440938 </a:t>
            </a:r>
            <a:r>
              <a:rPr lang="pl-PL" sz="1100" dirty="0"/>
              <a:t>IP </a:t>
            </a:r>
            <a:r>
              <a:rPr lang="pl-PL" sz="1100" dirty="0" smtClean="0"/>
              <a:t>153.128.52.x#20460: q: w.w.w.14s-u2f235731-c113-s1488343227-ib4040201-cname-apnic-test.</a:t>
            </a:r>
            <a:r>
              <a:rPr lang="it-IT" sz="1100" dirty="0" smtClean="0"/>
              <a:t> </a:t>
            </a:r>
            <a:r>
              <a:rPr lang="it-IT" sz="1100" dirty="0"/>
              <a:t>IN </a:t>
            </a:r>
            <a:r>
              <a:rPr lang="it-IT" sz="1100" dirty="0" smtClean="0"/>
              <a:t>A</a:t>
            </a:r>
            <a:endParaRPr lang="en-US" sz="11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33</a:t>
            </a:fld>
            <a:endParaRPr lang="en-US"/>
          </a:p>
        </p:txBody>
      </p:sp>
      <p:sp>
        <p:nvSpPr>
          <p:cNvPr id="5" name="TextBox 4"/>
          <p:cNvSpPr txBox="1"/>
          <p:nvPr/>
        </p:nvSpPr>
        <p:spPr>
          <a:xfrm>
            <a:off x="263017" y="2053106"/>
            <a:ext cx="7978466" cy="461665"/>
          </a:xfrm>
          <a:prstGeom prst="rect">
            <a:avLst/>
          </a:prstGeom>
          <a:noFill/>
        </p:spPr>
        <p:txBody>
          <a:bodyPr wrap="none" rtlCol="0">
            <a:spAutoFit/>
          </a:bodyPr>
          <a:lstStyle/>
          <a:p>
            <a:r>
              <a:rPr lang="en-US" dirty="0" smtClean="0">
                <a:latin typeface="AhnbergHand" charset="0"/>
                <a:ea typeface="AhnbergHand" charset="0"/>
                <a:cs typeface="AhnbergHand" charset="0"/>
              </a:rPr>
              <a:t>These queries were originally directed to a root</a:t>
            </a:r>
          </a:p>
        </p:txBody>
      </p:sp>
      <p:sp>
        <p:nvSpPr>
          <p:cNvPr id="6" name="TextBox 5"/>
          <p:cNvSpPr txBox="1"/>
          <p:nvPr/>
        </p:nvSpPr>
        <p:spPr>
          <a:xfrm>
            <a:off x="263017" y="3772178"/>
            <a:ext cx="8368919" cy="830997"/>
          </a:xfrm>
          <a:prstGeom prst="rect">
            <a:avLst/>
          </a:prstGeom>
          <a:noFill/>
        </p:spPr>
        <p:txBody>
          <a:bodyPr wrap="square" rtlCol="0">
            <a:spAutoFit/>
          </a:bodyPr>
          <a:lstStyle/>
          <a:p>
            <a:r>
              <a:rPr lang="en-US" dirty="0" smtClean="0">
                <a:latin typeface="AhnbergHand" charset="0"/>
                <a:ea typeface="AhnbergHand" charset="0"/>
                <a:cs typeface="AhnbergHand" charset="0"/>
              </a:rPr>
              <a:t>CNAME-generated responses that direct the resolver to a root. *</a:t>
            </a:r>
          </a:p>
        </p:txBody>
      </p:sp>
      <p:sp>
        <p:nvSpPr>
          <p:cNvPr id="7" name="TextBox 6"/>
          <p:cNvSpPr txBox="1"/>
          <p:nvPr/>
        </p:nvSpPr>
        <p:spPr>
          <a:xfrm>
            <a:off x="3143377" y="6313695"/>
            <a:ext cx="7317359" cy="261610"/>
          </a:xfrm>
          <a:prstGeom prst="rect">
            <a:avLst/>
          </a:prstGeom>
          <a:noFill/>
        </p:spPr>
        <p:txBody>
          <a:bodyPr wrap="square" rtlCol="0">
            <a:spAutoFit/>
          </a:bodyPr>
          <a:lstStyle/>
          <a:p>
            <a:r>
              <a:rPr lang="en-US" sz="1100" dirty="0" smtClean="0">
                <a:latin typeface="AhnbergHand" charset="0"/>
                <a:ea typeface="AhnbergHand" charset="0"/>
                <a:cs typeface="AhnbergHand" charset="0"/>
              </a:rPr>
              <a:t>* Why are the </a:t>
            </a:r>
            <a:r>
              <a:rPr lang="en-US" sz="1100" dirty="0" err="1" smtClean="0">
                <a:latin typeface="AhnbergHand" charset="0"/>
                <a:ea typeface="AhnbergHand" charset="0"/>
                <a:cs typeface="AhnbergHand" charset="0"/>
              </a:rPr>
              <a:t>cname</a:t>
            </a:r>
            <a:r>
              <a:rPr lang="en-US" sz="1100" dirty="0" smtClean="0">
                <a:latin typeface="AhnbergHand" charset="0"/>
                <a:ea typeface="AhnbergHand" charset="0"/>
                <a:cs typeface="AhnbergHand" charset="0"/>
              </a:rPr>
              <a:t> generated queries only for A OR AAAA and not both?</a:t>
            </a:r>
            <a:endParaRPr lang="en-US" sz="1100" dirty="0">
              <a:latin typeface="AhnbergHand" charset="0"/>
              <a:ea typeface="AhnbergHand" charset="0"/>
              <a:cs typeface="AhnbergHand" charset="0"/>
            </a:endParaRPr>
          </a:p>
        </p:txBody>
      </p:sp>
    </p:spTree>
    <p:extLst>
      <p:ext uri="{BB962C8B-B14F-4D97-AF65-F5344CB8AC3E}">
        <p14:creationId xmlns:p14="http://schemas.microsoft.com/office/powerpoint/2010/main" val="20000560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Ratio</a:t>
            </a:r>
            <a:endParaRPr lang="en-US" dirty="0"/>
          </a:p>
        </p:txBody>
      </p:sp>
      <p:sp>
        <p:nvSpPr>
          <p:cNvPr id="3" name="Content Placeholder 2"/>
          <p:cNvSpPr>
            <a:spLocks noGrp="1"/>
          </p:cNvSpPr>
          <p:nvPr>
            <p:ph idx="1"/>
          </p:nvPr>
        </p:nvSpPr>
        <p:spPr/>
        <p:txBody>
          <a:bodyPr/>
          <a:lstStyle/>
          <a:p>
            <a:r>
              <a:rPr lang="en-US" dirty="0" smtClean="0"/>
              <a:t>Each experiment generates approximately the same number of queries </a:t>
            </a:r>
            <a:r>
              <a:rPr lang="en-US" dirty="0"/>
              <a:t>towards a root server </a:t>
            </a:r>
            <a:r>
              <a:rPr lang="en-US" dirty="0" smtClean="0"/>
              <a:t> as to the experiment’s server (5:6)</a:t>
            </a:r>
          </a:p>
          <a:p>
            <a:r>
              <a:rPr lang="en-US" dirty="0" smtClean="0"/>
              <a:t>But we are using the logs from a single root server here</a:t>
            </a:r>
          </a:p>
          <a:p>
            <a:r>
              <a:rPr lang="en-US" dirty="0" smtClean="0"/>
              <a:t>If resolvers evenly distribute queries across all root server letters over time then we could expect to see a query ratio of 0.08 in the data</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34</a:t>
            </a:fld>
            <a:endParaRPr lang="en-US"/>
          </a:p>
        </p:txBody>
      </p:sp>
    </p:spTree>
    <p:extLst>
      <p:ext uri="{BB962C8B-B14F-4D97-AF65-F5344CB8AC3E}">
        <p14:creationId xmlns:p14="http://schemas.microsoft.com/office/powerpoint/2010/main" val="2440322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Ratio</a:t>
            </a:r>
            <a:endParaRPr lang="en-US" dirty="0"/>
          </a:p>
        </p:txBody>
      </p:sp>
      <p:sp>
        <p:nvSpPr>
          <p:cNvPr id="3" name="Content Placeholder 2"/>
          <p:cNvSpPr>
            <a:spLocks noGrp="1"/>
          </p:cNvSpPr>
          <p:nvPr>
            <p:ph idx="1"/>
          </p:nvPr>
        </p:nvSpPr>
        <p:spPr/>
        <p:txBody>
          <a:bodyPr/>
          <a:lstStyle/>
          <a:p>
            <a:pPr marL="0" indent="0">
              <a:buNone/>
            </a:pPr>
            <a:r>
              <a:rPr lang="en-US" dirty="0" smtClean="0"/>
              <a:t>Average query ratio: 0.06</a:t>
            </a:r>
          </a:p>
          <a:p>
            <a:pPr marL="0" indent="0">
              <a:buNone/>
            </a:pPr>
            <a:endParaRPr lang="en-US" dirty="0" smtClean="0"/>
          </a:p>
          <a:p>
            <a:pPr marL="0" indent="0">
              <a:buNone/>
            </a:pPr>
            <a:r>
              <a:rPr lang="en-US" dirty="0" smtClean="0"/>
              <a:t>This slightly less than the anticipated number</a:t>
            </a:r>
          </a:p>
          <a:p>
            <a:pPr marL="0" indent="0">
              <a:buNone/>
            </a:pPr>
            <a:endParaRPr lang="en-US" dirty="0" smtClean="0"/>
          </a:p>
          <a:p>
            <a:pPr marL="0" indent="0">
              <a:buNone/>
            </a:pPr>
            <a:r>
              <a:rPr lang="en-US" dirty="0" smtClean="0"/>
              <a:t>A possible reason is that the larger resolvers are performing some form of local root zone caching</a:t>
            </a:r>
            <a:endParaRPr lang="en-US" dirty="0"/>
          </a:p>
          <a:p>
            <a:pPr marL="0" indent="0">
              <a:buNone/>
            </a:pPr>
            <a:endParaRPr lang="en-US" dirty="0" smtClean="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35</a:t>
            </a:fld>
            <a:endParaRPr lang="en-US"/>
          </a:p>
        </p:txBody>
      </p:sp>
    </p:spTree>
    <p:extLst>
      <p:ext uri="{BB962C8B-B14F-4D97-AF65-F5344CB8AC3E}">
        <p14:creationId xmlns:p14="http://schemas.microsoft.com/office/powerpoint/2010/main" val="5565114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Ratio</a:t>
            </a:r>
            <a:endParaRPr lang="en-US" dirty="0"/>
          </a:p>
        </p:txBody>
      </p:sp>
      <p:sp>
        <p:nvSpPr>
          <p:cNvPr id="3" name="Content Placeholder 2"/>
          <p:cNvSpPr>
            <a:spLocks noGrp="1"/>
          </p:cNvSpPr>
          <p:nvPr>
            <p:ph idx="1"/>
          </p:nvPr>
        </p:nvSpPr>
        <p:spPr/>
        <p:txBody>
          <a:bodyPr/>
          <a:lstStyle/>
          <a:p>
            <a:pPr marL="0" indent="0">
              <a:buNone/>
            </a:pPr>
            <a:r>
              <a:rPr lang="en-US" dirty="0" smtClean="0"/>
              <a:t>If </a:t>
            </a:r>
          </a:p>
          <a:p>
            <a:pPr lvl="1"/>
            <a:r>
              <a:rPr lang="en-US" dirty="0" smtClean="0"/>
              <a:t>the resolver is performing NSEC caching, or </a:t>
            </a:r>
          </a:p>
          <a:p>
            <a:pPr lvl="1"/>
            <a:r>
              <a:rPr lang="en-US" dirty="0"/>
              <a:t>t</a:t>
            </a:r>
            <a:r>
              <a:rPr lang="en-US" dirty="0" smtClean="0"/>
              <a:t>he resolver is working with a local copy of the root zone (RFC7706), or</a:t>
            </a:r>
          </a:p>
          <a:p>
            <a:pPr lvl="1"/>
            <a:r>
              <a:rPr lang="en-US" dirty="0" smtClean="0"/>
              <a:t>The resolver has latched onto a different root server letter,</a:t>
            </a:r>
          </a:p>
          <a:p>
            <a:endParaRPr lang="en-US" dirty="0" smtClean="0"/>
          </a:p>
          <a:p>
            <a:pPr marL="0" indent="0">
              <a:buNone/>
            </a:pPr>
            <a:r>
              <a:rPr lang="en-US" dirty="0" smtClean="0"/>
              <a:t>Then we should see a far lower query ratio for that resolver</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36</a:t>
            </a:fld>
            <a:endParaRPr lang="en-US"/>
          </a:p>
        </p:txBody>
      </p:sp>
    </p:spTree>
    <p:extLst>
      <p:ext uri="{BB962C8B-B14F-4D97-AF65-F5344CB8AC3E}">
        <p14:creationId xmlns:p14="http://schemas.microsoft.com/office/powerpoint/2010/main" val="16319830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Google PDNS Query Ratio</a:t>
            </a:r>
            <a:endParaRPr lang="en-US" dirty="0"/>
          </a:p>
        </p:txBody>
      </p:sp>
      <p:sp>
        <p:nvSpPr>
          <p:cNvPr id="3" name="Content Placeholder 2"/>
          <p:cNvSpPr>
            <a:spLocks noGrp="1"/>
          </p:cNvSpPr>
          <p:nvPr>
            <p:ph idx="1"/>
          </p:nvPr>
        </p:nvSpPr>
        <p:spPr/>
        <p:txBody>
          <a:bodyPr/>
          <a:lstStyle/>
          <a:p>
            <a:pPr marL="0" indent="0">
              <a:buNone/>
            </a:pPr>
            <a:r>
              <a:rPr lang="en-US" dirty="0" smtClean="0"/>
              <a:t>Google DNS query ratio: 0.0008 </a:t>
            </a:r>
          </a:p>
          <a:p>
            <a:pPr lvl="1"/>
            <a:r>
              <a:rPr lang="en-US" dirty="0" smtClean="0"/>
              <a:t>This is around 1/100 of the calculated ratio</a:t>
            </a:r>
          </a:p>
          <a:p>
            <a:pPr lvl="1"/>
            <a:r>
              <a:rPr lang="en-US" dirty="0" smtClean="0"/>
              <a:t>It is a likely side effect of some form of NSEC caching being performed by Google’s resolvers</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37</a:t>
            </a:fld>
            <a:endParaRPr lang="en-US"/>
          </a:p>
        </p:txBody>
      </p:sp>
    </p:spTree>
    <p:extLst>
      <p:ext uri="{BB962C8B-B14F-4D97-AF65-F5344CB8AC3E}">
        <p14:creationId xmlns:p14="http://schemas.microsoft.com/office/powerpoint/2010/main" val="10759866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Comcast Resolver Query Rate</a:t>
            </a:r>
            <a:endParaRPr lang="en-US" dirty="0"/>
          </a:p>
        </p:txBody>
      </p:sp>
      <p:sp>
        <p:nvSpPr>
          <p:cNvPr id="3" name="Content Placeholder 2"/>
          <p:cNvSpPr>
            <a:spLocks noGrp="1"/>
          </p:cNvSpPr>
          <p:nvPr>
            <p:ph idx="1"/>
          </p:nvPr>
        </p:nvSpPr>
        <p:spPr/>
        <p:txBody>
          <a:bodyPr/>
          <a:lstStyle/>
          <a:p>
            <a:pPr marL="0" indent="0">
              <a:buNone/>
            </a:pPr>
            <a:r>
              <a:rPr lang="en-US" dirty="0" smtClean="0"/>
              <a:t>Comcast DNS </a:t>
            </a:r>
            <a:r>
              <a:rPr lang="en-US" dirty="0"/>
              <a:t>query ratio: </a:t>
            </a:r>
            <a:r>
              <a:rPr lang="en-US" dirty="0" smtClean="0"/>
              <a:t>0.004</a:t>
            </a:r>
            <a:endParaRPr lang="en-US" dirty="0"/>
          </a:p>
          <a:p>
            <a:pPr lvl="1"/>
            <a:r>
              <a:rPr lang="en-US" dirty="0" smtClean="0"/>
              <a:t>This is 1/20 of the expected query rate </a:t>
            </a:r>
            <a:r>
              <a:rPr lang="mr-IN" dirty="0" smtClean="0"/>
              <a:t>–</a:t>
            </a:r>
            <a:r>
              <a:rPr lang="en-US" dirty="0" smtClean="0"/>
              <a:t> either Comcast’s resolvers are performing some form of local root zone caching or their resolvers have latched onto a different Root Zone server letter</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38</a:t>
            </a:fld>
            <a:endParaRPr lang="en-US"/>
          </a:p>
        </p:txBody>
      </p:sp>
    </p:spTree>
    <p:extLst>
      <p:ext uri="{BB962C8B-B14F-4D97-AF65-F5344CB8AC3E}">
        <p14:creationId xmlns:p14="http://schemas.microsoft.com/office/powerpoint/2010/main" val="15419123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Correlation</a:t>
            </a:r>
            <a:endParaRPr lang="en-US" dirty="0"/>
          </a:p>
        </p:txBody>
      </p:sp>
      <p:sp>
        <p:nvSpPr>
          <p:cNvPr id="3" name="Content Placeholder 2"/>
          <p:cNvSpPr>
            <a:spLocks noGrp="1"/>
          </p:cNvSpPr>
          <p:nvPr>
            <p:ph idx="1"/>
          </p:nvPr>
        </p:nvSpPr>
        <p:spPr/>
        <p:txBody>
          <a:bodyPr/>
          <a:lstStyle/>
          <a:p>
            <a:r>
              <a:rPr lang="en-US" dirty="0" smtClean="0"/>
              <a:t>In a one month period (Feb 17) 10,000 resolvers made 90% of the queries to the experiment servers (out of a total of 375,206 resolver IP addresses)</a:t>
            </a:r>
          </a:p>
          <a:p>
            <a:r>
              <a:rPr lang="en-US" dirty="0" smtClean="0"/>
              <a:t>Of these 10,000 resolvers:</a:t>
            </a:r>
          </a:p>
          <a:p>
            <a:pPr lvl="1"/>
            <a:r>
              <a:rPr lang="en-US" dirty="0" smtClean="0"/>
              <a:t>8,600 were seen by this root server letter cluster</a:t>
            </a:r>
          </a:p>
          <a:p>
            <a:pPr lvl="1"/>
            <a:r>
              <a:rPr lang="en-US" dirty="0" smtClean="0"/>
              <a:t>1,400 were not seen at all by this root server letter (of these 1,116 were IPv6 addresses, indicating a possible IPv6 reachability issue with this root server)</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39</a:t>
            </a:fld>
            <a:endParaRPr lang="en-US"/>
          </a:p>
        </p:txBody>
      </p:sp>
    </p:spTree>
    <p:extLst>
      <p:ext uri="{BB962C8B-B14F-4D97-AF65-F5344CB8AC3E}">
        <p14:creationId xmlns:p14="http://schemas.microsoft.com/office/powerpoint/2010/main" val="1933370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spcBef>
                <a:spcPts val="1368"/>
              </a:spcBef>
              <a:buNone/>
            </a:pPr>
            <a:r>
              <a:rPr lang="en-US" sz="2800" dirty="0"/>
              <a:t>What we </a:t>
            </a:r>
            <a:r>
              <a:rPr lang="en-US" sz="2800" b="1" dirty="0"/>
              <a:t>can</a:t>
            </a:r>
            <a:r>
              <a:rPr lang="en-US" sz="2800" dirty="0"/>
              <a:t> do is create a comparable condition in a delegated zone at a lower point in the DNS name </a:t>
            </a:r>
            <a:r>
              <a:rPr lang="en-US" sz="2800" dirty="0" smtClean="0"/>
              <a:t>hierarchy to </a:t>
            </a:r>
            <a:r>
              <a:rPr lang="en-US" sz="2800" dirty="0"/>
              <a:t>reproduce questions we’d like to ask of the root</a:t>
            </a:r>
          </a:p>
          <a:p>
            <a:pPr marL="0" indent="0">
              <a:spcBef>
                <a:spcPts val="1368"/>
              </a:spcBef>
              <a:buNone/>
            </a:pPr>
            <a:endParaRPr lang="en-US" dirty="0" smtClean="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4</a:t>
            </a:fld>
            <a:endParaRPr lang="en-US"/>
          </a:p>
        </p:txBody>
      </p:sp>
      <p:sp>
        <p:nvSpPr>
          <p:cNvPr id="7" name="TextBox 6"/>
          <p:cNvSpPr txBox="1"/>
          <p:nvPr/>
        </p:nvSpPr>
        <p:spPr>
          <a:xfrm>
            <a:off x="850771" y="3487718"/>
            <a:ext cx="7442457" cy="3416320"/>
          </a:xfrm>
          <a:prstGeom prst="rect">
            <a:avLst/>
          </a:prstGeom>
          <a:noFill/>
        </p:spPr>
        <p:txBody>
          <a:bodyPr wrap="square" rtlCol="0">
            <a:spAutoFit/>
          </a:bodyPr>
          <a:lstStyle/>
          <a:p>
            <a:pPr marL="342900" indent="-342900">
              <a:buFont typeface="Arial" charset="0"/>
              <a:buChar char="•"/>
            </a:pPr>
            <a:r>
              <a:rPr lang="en-US" i="1" dirty="0" smtClean="0">
                <a:solidFill>
                  <a:schemeClr val="bg1">
                    <a:lumMod val="50000"/>
                  </a:schemeClr>
                </a:solidFill>
              </a:rPr>
              <a:t>What proportion of resolvers perform DNSSEC validation?</a:t>
            </a:r>
          </a:p>
          <a:p>
            <a:pPr marL="342900" indent="-342900">
              <a:buFont typeface="Arial" charset="0"/>
              <a:buChar char="•"/>
            </a:pPr>
            <a:r>
              <a:rPr lang="en-US" i="1" dirty="0" smtClean="0">
                <a:solidFill>
                  <a:schemeClr val="bg1">
                    <a:lumMod val="50000"/>
                  </a:schemeClr>
                </a:solidFill>
              </a:rPr>
              <a:t>How many resolvers are capable of asking a query over TCP?</a:t>
            </a:r>
          </a:p>
          <a:p>
            <a:pPr marL="342900" indent="-342900">
              <a:buFont typeface="Arial" charset="0"/>
              <a:buChar char="•"/>
            </a:pPr>
            <a:r>
              <a:rPr lang="en-US" i="1" dirty="0" smtClean="0">
                <a:solidFill>
                  <a:schemeClr val="bg1">
                    <a:lumMod val="50000"/>
                  </a:schemeClr>
                </a:solidFill>
              </a:rPr>
              <a:t>What proportion of resolvers are capable of querying using IPv6?</a:t>
            </a:r>
          </a:p>
          <a:p>
            <a:pPr marL="342900" indent="-342900">
              <a:buFont typeface="Arial" charset="0"/>
              <a:buChar char="•"/>
            </a:pPr>
            <a:r>
              <a:rPr lang="en-US" i="1" dirty="0" smtClean="0">
                <a:solidFill>
                  <a:schemeClr val="bg1">
                    <a:lumMod val="50000"/>
                  </a:schemeClr>
                </a:solidFill>
              </a:rPr>
              <a:t>How do resolvers handle large DNS responses?</a:t>
            </a:r>
          </a:p>
          <a:p>
            <a:pPr marL="342900" indent="-342900">
              <a:buFont typeface="Arial" charset="0"/>
              <a:buChar char="•"/>
            </a:pPr>
            <a:endParaRPr lang="en-US" i="1" dirty="0" smtClean="0">
              <a:solidFill>
                <a:schemeClr val="bg1">
                  <a:lumMod val="50000"/>
                </a:schemeClr>
              </a:solidFill>
            </a:endParaRPr>
          </a:p>
          <a:p>
            <a:pPr marL="342900" indent="-342900">
              <a:buFont typeface="Arial" charset="0"/>
              <a:buChar char="•"/>
            </a:pPr>
            <a:endParaRPr lang="en-US" i="1" dirty="0">
              <a:solidFill>
                <a:schemeClr val="bg1">
                  <a:lumMod val="50000"/>
                </a:schemeClr>
              </a:solidFill>
            </a:endParaRPr>
          </a:p>
        </p:txBody>
      </p:sp>
    </p:spTree>
    <p:extLst>
      <p:ext uri="{BB962C8B-B14F-4D97-AF65-F5344CB8AC3E}">
        <p14:creationId xmlns:p14="http://schemas.microsoft.com/office/powerpoint/2010/main" val="2973327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Correlation</a:t>
            </a:r>
            <a:endParaRPr lang="en-US" dirty="0"/>
          </a:p>
        </p:txBody>
      </p:sp>
      <p:sp>
        <p:nvSpPr>
          <p:cNvPr id="3" name="Content Placeholder 2"/>
          <p:cNvSpPr>
            <a:spLocks noGrp="1"/>
          </p:cNvSpPr>
          <p:nvPr>
            <p:ph idx="1"/>
          </p:nvPr>
        </p:nvSpPr>
        <p:spPr/>
        <p:txBody>
          <a:bodyPr/>
          <a:lstStyle/>
          <a:p>
            <a:pPr marL="0" indent="0">
              <a:buNone/>
            </a:pPr>
            <a:r>
              <a:rPr lang="en-US" dirty="0"/>
              <a:t>T</a:t>
            </a:r>
            <a:r>
              <a:rPr lang="en-US" dirty="0" smtClean="0"/>
              <a:t>hese 8,600 resolvers:</a:t>
            </a:r>
          </a:p>
          <a:p>
            <a:pPr lvl="1"/>
            <a:r>
              <a:rPr lang="en-US" dirty="0" smtClean="0"/>
              <a:t>Made 75% of the queries seen at the experiment servers</a:t>
            </a:r>
          </a:p>
          <a:p>
            <a:pPr lvl="1"/>
            <a:r>
              <a:rPr lang="en-US" dirty="0" smtClean="0"/>
              <a:t>Made 87% of the experiment-related queries seen at this root</a:t>
            </a:r>
          </a:p>
          <a:p>
            <a:pPr lvl="1"/>
            <a:r>
              <a:rPr lang="en-US" dirty="0" smtClean="0"/>
              <a:t>Appear to carry the bulk of the browser level DNS resolution traffic for the Internet</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40</a:t>
            </a:fld>
            <a:endParaRPr lang="en-US"/>
          </a:p>
        </p:txBody>
      </p:sp>
    </p:spTree>
    <p:extLst>
      <p:ext uri="{BB962C8B-B14F-4D97-AF65-F5344CB8AC3E}">
        <p14:creationId xmlns:p14="http://schemas.microsoft.com/office/powerpoint/2010/main" val="12137706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Findings</a:t>
            </a:r>
            <a:endParaRPr lang="en-US" dirty="0"/>
          </a:p>
        </p:txBody>
      </p:sp>
      <p:sp>
        <p:nvSpPr>
          <p:cNvPr id="3" name="Content Placeholder 2"/>
          <p:cNvSpPr>
            <a:spLocks noGrp="1"/>
          </p:cNvSpPr>
          <p:nvPr>
            <p:ph idx="1"/>
          </p:nvPr>
        </p:nvSpPr>
        <p:spPr/>
        <p:txBody>
          <a:bodyPr/>
          <a:lstStyle/>
          <a:p>
            <a:r>
              <a:rPr lang="en-US" sz="2400" dirty="0" smtClean="0"/>
              <a:t>Most of the resolvers seen at the root appear to make a very small number of queries</a:t>
            </a:r>
          </a:p>
          <a:p>
            <a:pPr lvl="1"/>
            <a:r>
              <a:rPr lang="en-US" sz="2000" dirty="0" smtClean="0"/>
              <a:t>99% of the seen resolvers asking queries of the root are responsible for less than 4% of the total query count</a:t>
            </a:r>
          </a:p>
          <a:p>
            <a:pPr lvl="1"/>
            <a:r>
              <a:rPr lang="en-US" sz="2000" dirty="0" smtClean="0"/>
              <a:t>10% of the seen resolvers ask only for non-existent domain names</a:t>
            </a:r>
          </a:p>
          <a:p>
            <a:pPr lvl="1"/>
            <a:r>
              <a:rPr lang="en-US" sz="2000" dirty="0" smtClean="0"/>
              <a:t>This is a very long tail distribution set</a:t>
            </a:r>
            <a:endParaRPr lang="en-US" sz="20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41</a:t>
            </a:fld>
            <a:endParaRPr lang="en-US"/>
          </a:p>
        </p:txBody>
      </p:sp>
    </p:spTree>
    <p:extLst>
      <p:ext uri="{BB962C8B-B14F-4D97-AF65-F5344CB8AC3E}">
        <p14:creationId xmlns:p14="http://schemas.microsoft.com/office/powerpoint/2010/main" val="8435988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Findings</a:t>
            </a:r>
            <a:endParaRPr lang="en-US" dirty="0"/>
          </a:p>
        </p:txBody>
      </p:sp>
      <p:sp>
        <p:nvSpPr>
          <p:cNvPr id="3" name="Content Placeholder 2"/>
          <p:cNvSpPr>
            <a:spLocks noGrp="1"/>
          </p:cNvSpPr>
          <p:nvPr>
            <p:ph idx="1"/>
          </p:nvPr>
        </p:nvSpPr>
        <p:spPr/>
        <p:txBody>
          <a:bodyPr/>
          <a:lstStyle/>
          <a:p>
            <a:r>
              <a:rPr lang="en-US" sz="2400" dirty="0" smtClean="0"/>
              <a:t>Resolvers who are seen to query at lower levels of the DNS are also likely to be seen by the root servers</a:t>
            </a:r>
          </a:p>
          <a:p>
            <a:pPr lvl="1"/>
            <a:r>
              <a:rPr lang="en-US" sz="2000" dirty="0" smtClean="0"/>
              <a:t>Although the intensity of queries may differ due to various forms of local root zone content caching</a:t>
            </a:r>
          </a:p>
          <a:p>
            <a:pPr lvl="1"/>
            <a:endParaRPr lang="en-US" sz="2000" dirty="0"/>
          </a:p>
          <a:p>
            <a:r>
              <a:rPr lang="en-US" sz="2400" dirty="0" smtClean="0"/>
              <a:t>The opposite is not necessarily the case, in that resolvers seen to ask queries of the root may not necessarily be observed asking queries of servers at lower levels of the DNS (10% of the seen resolvers were not observed to ask a query about a delegated name)</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42</a:t>
            </a:fld>
            <a:endParaRPr lang="en-US"/>
          </a:p>
        </p:txBody>
      </p:sp>
    </p:spTree>
    <p:extLst>
      <p:ext uri="{BB962C8B-B14F-4D97-AF65-F5344CB8AC3E}">
        <p14:creationId xmlns:p14="http://schemas.microsoft.com/office/powerpoint/2010/main" val="14114066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Findings</a:t>
            </a:r>
            <a:endParaRPr lang="en-US" dirty="0"/>
          </a:p>
        </p:txBody>
      </p:sp>
      <p:sp>
        <p:nvSpPr>
          <p:cNvPr id="3" name="Content Placeholder 2"/>
          <p:cNvSpPr>
            <a:spLocks noGrp="1"/>
          </p:cNvSpPr>
          <p:nvPr>
            <p:ph idx="1"/>
          </p:nvPr>
        </p:nvSpPr>
        <p:spPr/>
        <p:txBody>
          <a:bodyPr/>
          <a:lstStyle/>
          <a:p>
            <a:r>
              <a:rPr lang="en-US" sz="2400" dirty="0"/>
              <a:t>R</a:t>
            </a:r>
            <a:r>
              <a:rPr lang="en-US" sz="2400" dirty="0" smtClean="0"/>
              <a:t>esolvers appear to be less likely to exclusively latch onto a single root letter, and appear to distribute their queries to all root server letters over time</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43</a:t>
            </a:fld>
            <a:endParaRPr lang="en-US"/>
          </a:p>
        </p:txBody>
      </p:sp>
    </p:spTree>
    <p:extLst>
      <p:ext uri="{BB962C8B-B14F-4D97-AF65-F5344CB8AC3E}">
        <p14:creationId xmlns:p14="http://schemas.microsoft.com/office/powerpoint/2010/main" val="7957466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Findings</a:t>
            </a:r>
            <a:endParaRPr lang="en-US" dirty="0"/>
          </a:p>
        </p:txBody>
      </p:sp>
      <p:sp>
        <p:nvSpPr>
          <p:cNvPr id="3" name="Content Placeholder 2"/>
          <p:cNvSpPr>
            <a:spLocks noGrp="1"/>
          </p:cNvSpPr>
          <p:nvPr>
            <p:ph idx="1"/>
          </p:nvPr>
        </p:nvSpPr>
        <p:spPr/>
        <p:txBody>
          <a:bodyPr/>
          <a:lstStyle/>
          <a:p>
            <a:r>
              <a:rPr lang="en-US" sz="2400" dirty="0" smtClean="0"/>
              <a:t>Some resolvers (and some large scale resolvers) are using either NSEC caching or some form of RFC7706-style of local root zone caching</a:t>
            </a:r>
          </a:p>
          <a:p>
            <a:r>
              <a:rPr lang="en-US" sz="2400" dirty="0" smtClean="0"/>
              <a:t>This has dramatically reduced their query rate to root servers for non-existent domain names</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44</a:t>
            </a:fld>
            <a:endParaRPr lang="en-US"/>
          </a:p>
        </p:txBody>
      </p:sp>
    </p:spTree>
    <p:extLst>
      <p:ext uri="{BB962C8B-B14F-4D97-AF65-F5344CB8AC3E}">
        <p14:creationId xmlns:p14="http://schemas.microsoft.com/office/powerpoint/2010/main" val="10408044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Findings</a:t>
            </a:r>
            <a:endParaRPr lang="en-US" dirty="0"/>
          </a:p>
        </p:txBody>
      </p:sp>
      <p:sp>
        <p:nvSpPr>
          <p:cNvPr id="3" name="Content Placeholder 2"/>
          <p:cNvSpPr>
            <a:spLocks noGrp="1"/>
          </p:cNvSpPr>
          <p:nvPr>
            <p:ph idx="1"/>
          </p:nvPr>
        </p:nvSpPr>
        <p:spPr/>
        <p:txBody>
          <a:bodyPr/>
          <a:lstStyle/>
          <a:p>
            <a:r>
              <a:rPr lang="en-US" sz="2400" dirty="0" smtClean="0"/>
              <a:t>IPv6 still presents some reachability issues for some roots and some resolvers</a:t>
            </a:r>
            <a:endParaRPr lang="en-US" sz="2400"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45</a:t>
            </a:fld>
            <a:endParaRPr lang="en-US"/>
          </a:p>
        </p:txBody>
      </p:sp>
    </p:spTree>
    <p:extLst>
      <p:ext uri="{BB962C8B-B14F-4D97-AF65-F5344CB8AC3E}">
        <p14:creationId xmlns:p14="http://schemas.microsoft.com/office/powerpoint/2010/main" val="6069936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is work in progress</a:t>
            </a:r>
            <a:endParaRPr lang="en-US" dirty="0"/>
          </a:p>
        </p:txBody>
      </p:sp>
      <p:sp>
        <p:nvSpPr>
          <p:cNvPr id="3" name="Content Placeholder 2"/>
          <p:cNvSpPr>
            <a:spLocks noGrp="1"/>
          </p:cNvSpPr>
          <p:nvPr>
            <p:ph idx="1"/>
          </p:nvPr>
        </p:nvSpPr>
        <p:spPr/>
        <p:txBody>
          <a:bodyPr/>
          <a:lstStyle/>
          <a:p>
            <a:pPr marL="0" indent="0">
              <a:buNone/>
            </a:pPr>
            <a:r>
              <a:rPr lang="en-US" sz="2800" dirty="0" smtClean="0"/>
              <a:t>Further questions in this study:</a:t>
            </a:r>
          </a:p>
          <a:p>
            <a:r>
              <a:rPr lang="en-US" sz="2800" dirty="0" smtClean="0"/>
              <a:t>Can we map users to the resolvers to root server letter preference (if any)?</a:t>
            </a:r>
          </a:p>
          <a:p>
            <a:r>
              <a:rPr lang="en-US" sz="2800" dirty="0" smtClean="0"/>
              <a:t>Can we cast any light on resolver “latching” to a root service letter?</a:t>
            </a:r>
          </a:p>
          <a:p>
            <a:r>
              <a:rPr lang="en-US" sz="2800" dirty="0" smtClean="0"/>
              <a:t>How widespread are the IPv6 connectivity issues?</a:t>
            </a:r>
          </a:p>
          <a:p>
            <a:r>
              <a:rPr lang="en-US" sz="2800" dirty="0" smtClean="0"/>
              <a:t>Can we track the uptake of aggressive NSEC caching of the root zone in resolvers?</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46</a:t>
            </a:fld>
            <a:endParaRPr lang="en-US"/>
          </a:p>
        </p:txBody>
      </p:sp>
    </p:spTree>
    <p:extLst>
      <p:ext uri="{BB962C8B-B14F-4D97-AF65-F5344CB8AC3E}">
        <p14:creationId xmlns:p14="http://schemas.microsoft.com/office/powerpoint/2010/main" val="7901974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9580" y="2962136"/>
            <a:ext cx="7772400" cy="1470025"/>
          </a:xfrm>
        </p:spPr>
        <p:txBody>
          <a:bodyPr/>
          <a:lstStyle/>
          <a:p>
            <a:r>
              <a:rPr lang="en-US" sz="8700" smtClean="0">
                <a:solidFill>
                  <a:schemeClr val="bg2">
                    <a:lumMod val="25000"/>
                  </a:schemeClr>
                </a:solidFill>
                <a:latin typeface="Max's Handwritin"/>
                <a:cs typeface="Max's Handwritin"/>
              </a:rPr>
              <a:t>Questions?</a:t>
            </a:r>
            <a:endParaRPr lang="en-US" sz="8700" dirty="0">
              <a:solidFill>
                <a:schemeClr val="bg2">
                  <a:lumMod val="25000"/>
                </a:schemeClr>
              </a:solidFill>
              <a:latin typeface="Max's Handwritin"/>
              <a:cs typeface="Max's Handwritin"/>
            </a:endParaRPr>
          </a:p>
        </p:txBody>
      </p:sp>
    </p:spTree>
    <p:extLst>
      <p:ext uri="{BB962C8B-B14F-4D97-AF65-F5344CB8AC3E}">
        <p14:creationId xmlns:p14="http://schemas.microsoft.com/office/powerpoint/2010/main" val="31416977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pPr marL="0" indent="0">
              <a:spcBef>
                <a:spcPts val="1368"/>
              </a:spcBef>
              <a:buNone/>
            </a:pPr>
            <a:r>
              <a:rPr lang="en-US" dirty="0" smtClean="0"/>
              <a:t>But are these two environments the same? </a:t>
            </a:r>
          </a:p>
          <a:p>
            <a:pPr marL="0" indent="0">
              <a:spcBef>
                <a:spcPts val="1368"/>
              </a:spcBef>
              <a:buNone/>
            </a:pPr>
            <a:r>
              <a:rPr lang="en-US" dirty="0" smtClean="0"/>
              <a:t>Does the profile of query traffic seen an an authoritative name server match that seen at an authoritative name server?</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5</a:t>
            </a:fld>
            <a:endParaRPr lang="en-US"/>
          </a:p>
        </p:txBody>
      </p:sp>
    </p:spTree>
    <p:extLst>
      <p:ext uri="{BB962C8B-B14F-4D97-AF65-F5344CB8AC3E}">
        <p14:creationId xmlns:p14="http://schemas.microsoft.com/office/powerpoint/2010/main" val="1109344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Root Query Profiles</a:t>
            </a:r>
            <a:endParaRPr lang="en-US" dirty="0"/>
          </a:p>
        </p:txBody>
      </p:sp>
      <p:sp>
        <p:nvSpPr>
          <p:cNvPr id="3" name="Content Placeholder 2"/>
          <p:cNvSpPr>
            <a:spLocks noGrp="1"/>
          </p:cNvSpPr>
          <p:nvPr>
            <p:ph idx="1"/>
          </p:nvPr>
        </p:nvSpPr>
        <p:spPr/>
        <p:txBody>
          <a:bodyPr/>
          <a:lstStyle/>
          <a:p>
            <a:pPr marL="0" indent="0">
              <a:buNone/>
            </a:pPr>
            <a:r>
              <a:rPr lang="en-US" dirty="0" smtClean="0"/>
              <a:t>Let’s look at the profile of query traffic sent to a number root servers in the period January </a:t>
            </a:r>
            <a:r>
              <a:rPr lang="mr-IN" dirty="0" smtClean="0"/>
              <a:t>–</a:t>
            </a:r>
            <a:r>
              <a:rPr lang="en-US" dirty="0" smtClean="0"/>
              <a:t> March 2017</a:t>
            </a:r>
            <a:endParaRPr lang="en-US" dirty="0"/>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6</a:t>
            </a:fld>
            <a:endParaRPr lang="en-US"/>
          </a:p>
        </p:txBody>
      </p:sp>
    </p:spTree>
    <p:extLst>
      <p:ext uri="{BB962C8B-B14F-4D97-AF65-F5344CB8AC3E}">
        <p14:creationId xmlns:p14="http://schemas.microsoft.com/office/powerpoint/2010/main" val="410889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017" y="292926"/>
            <a:ext cx="8617966" cy="1143000"/>
          </a:xfrm>
        </p:spPr>
        <p:txBody>
          <a:bodyPr/>
          <a:lstStyle/>
          <a:p>
            <a:r>
              <a:rPr lang="en-US" dirty="0" smtClean="0"/>
              <a:t>Root Query Profile</a:t>
            </a:r>
            <a:endParaRPr lang="en-US" dirty="0"/>
          </a:p>
        </p:txBody>
      </p:sp>
      <p:sp>
        <p:nvSpPr>
          <p:cNvPr id="3" name="Content Placeholder 2"/>
          <p:cNvSpPr>
            <a:spLocks noGrp="1"/>
          </p:cNvSpPr>
          <p:nvPr>
            <p:ph idx="1"/>
          </p:nvPr>
        </p:nvSpPr>
        <p:spPr/>
        <p:txBody>
          <a:bodyPr/>
          <a:lstStyle/>
          <a:p>
            <a:pPr marL="0" indent="0">
              <a:buNone/>
            </a:pPr>
            <a:r>
              <a:rPr lang="en-US" sz="2800" dirty="0" smtClean="0"/>
              <a:t>Queries of the Root Zone itself:			      3.4%</a:t>
            </a:r>
          </a:p>
          <a:p>
            <a:pPr marL="0" indent="0">
              <a:buNone/>
            </a:pPr>
            <a:r>
              <a:rPr lang="en-US" sz="2800" dirty="0" smtClean="0"/>
              <a:t>Queries about delegated Zones:			30.3%</a:t>
            </a:r>
          </a:p>
          <a:p>
            <a:pPr marL="0" indent="0">
              <a:buNone/>
            </a:pPr>
            <a:r>
              <a:rPr lang="en-US" sz="2800" dirty="0" smtClean="0"/>
              <a:t>Queries about non-existent Zones:			66.3%</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7</a:t>
            </a:fld>
            <a:endParaRPr lang="en-US"/>
          </a:p>
        </p:txBody>
      </p:sp>
      <p:sp>
        <p:nvSpPr>
          <p:cNvPr id="5" name="TextBox 4"/>
          <p:cNvSpPr txBox="1"/>
          <p:nvPr/>
        </p:nvSpPr>
        <p:spPr>
          <a:xfrm>
            <a:off x="249047" y="3617751"/>
            <a:ext cx="8631936" cy="2677656"/>
          </a:xfrm>
          <a:prstGeom prst="rect">
            <a:avLst/>
          </a:prstGeom>
          <a:noFill/>
        </p:spPr>
        <p:txBody>
          <a:bodyPr wrap="square" rtlCol="0">
            <a:spAutoFit/>
          </a:bodyPr>
          <a:lstStyle/>
          <a:p>
            <a:r>
              <a:rPr lang="en-US" dirty="0" smtClean="0">
                <a:latin typeface="AhnbergHand" charset="0"/>
                <a:ea typeface="AhnbergHand" charset="0"/>
                <a:cs typeface="AhnbergHand" charset="0"/>
              </a:rPr>
              <a:t>Most of the queries directed to root servers appear to relate to non-</a:t>
            </a:r>
            <a:r>
              <a:rPr lang="en-US" dirty="0" err="1" smtClean="0">
                <a:latin typeface="AhnbergHand" charset="0"/>
                <a:ea typeface="AhnbergHand" charset="0"/>
                <a:cs typeface="AhnbergHand" charset="0"/>
              </a:rPr>
              <a:t>existant</a:t>
            </a:r>
            <a:r>
              <a:rPr lang="en-US" dirty="0" smtClean="0">
                <a:latin typeface="AhnbergHand" charset="0"/>
                <a:ea typeface="AhnbergHand" charset="0"/>
                <a:cs typeface="AhnbergHand" charset="0"/>
              </a:rPr>
              <a:t> names (NXDOMAIN)</a:t>
            </a:r>
          </a:p>
          <a:p>
            <a:endParaRPr lang="en-US" dirty="0">
              <a:latin typeface="AhnbergHand" charset="0"/>
              <a:ea typeface="AhnbergHand" charset="0"/>
              <a:cs typeface="AhnbergHand" charset="0"/>
            </a:endParaRPr>
          </a:p>
          <a:p>
            <a:r>
              <a:rPr lang="en-US" dirty="0" smtClean="0">
                <a:latin typeface="AhnbergHand" charset="0"/>
                <a:ea typeface="AhnbergHand" charset="0"/>
                <a:cs typeface="AhnbergHand" charset="0"/>
              </a:rPr>
              <a:t>This does not include consideration of the validity of the 2ld (or deeper) in queries to delegated zones, so the “junk” ratio of queries seen at root servers is likely to be well in excess of 66%</a:t>
            </a:r>
            <a:endParaRPr lang="en-US" dirty="0">
              <a:latin typeface="AhnbergHand" charset="0"/>
              <a:ea typeface="AhnbergHand" charset="0"/>
              <a:cs typeface="AhnbergHand" charset="0"/>
            </a:endParaRPr>
          </a:p>
        </p:txBody>
      </p:sp>
    </p:spTree>
    <p:extLst>
      <p:ext uri="{BB962C8B-B14F-4D97-AF65-F5344CB8AC3E}">
        <p14:creationId xmlns:p14="http://schemas.microsoft.com/office/powerpoint/2010/main" val="99920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017" y="292926"/>
            <a:ext cx="8617966" cy="1143000"/>
          </a:xfrm>
        </p:spPr>
        <p:txBody>
          <a:bodyPr/>
          <a:lstStyle/>
          <a:p>
            <a:r>
              <a:rPr lang="en-US" dirty="0" smtClean="0"/>
              <a:t>Root Query Profile</a:t>
            </a:r>
            <a:endParaRPr lang="en-US" dirty="0"/>
          </a:p>
        </p:txBody>
      </p:sp>
      <p:sp>
        <p:nvSpPr>
          <p:cNvPr id="3" name="Content Placeholder 2"/>
          <p:cNvSpPr>
            <a:spLocks noGrp="1"/>
          </p:cNvSpPr>
          <p:nvPr>
            <p:ph idx="1"/>
          </p:nvPr>
        </p:nvSpPr>
        <p:spPr/>
        <p:txBody>
          <a:bodyPr/>
          <a:lstStyle/>
          <a:p>
            <a:pPr marL="0" indent="0">
              <a:buNone/>
            </a:pPr>
            <a:r>
              <a:rPr lang="en-US" sz="2800" dirty="0" smtClean="0"/>
              <a:t>TCP vs UDP:</a:t>
            </a:r>
          </a:p>
          <a:p>
            <a:pPr marL="0" indent="0">
              <a:buNone/>
            </a:pPr>
            <a:endParaRPr lang="en-US" sz="2800" dirty="0"/>
          </a:p>
          <a:p>
            <a:pPr marL="0" indent="0">
              <a:buNone/>
            </a:pPr>
            <a:r>
              <a:rPr lang="en-US" sz="2800" dirty="0" smtClean="0"/>
              <a:t>UDP Queries:										98.3%</a:t>
            </a:r>
          </a:p>
          <a:p>
            <a:pPr marL="0" indent="0">
              <a:buNone/>
            </a:pPr>
            <a:r>
              <a:rPr lang="en-US" sz="2800" dirty="0" smtClean="0"/>
              <a:t>TCP Queries:										  1.7%</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8</a:t>
            </a:fld>
            <a:endParaRPr lang="en-US"/>
          </a:p>
        </p:txBody>
      </p:sp>
    </p:spTree>
    <p:extLst>
      <p:ext uri="{BB962C8B-B14F-4D97-AF65-F5344CB8AC3E}">
        <p14:creationId xmlns:p14="http://schemas.microsoft.com/office/powerpoint/2010/main" val="160135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017" y="292926"/>
            <a:ext cx="8617966" cy="1143000"/>
          </a:xfrm>
        </p:spPr>
        <p:txBody>
          <a:bodyPr/>
          <a:lstStyle/>
          <a:p>
            <a:r>
              <a:rPr lang="en-US" dirty="0" smtClean="0"/>
              <a:t>Root Query Profile</a:t>
            </a:r>
            <a:endParaRPr lang="en-US" dirty="0"/>
          </a:p>
        </p:txBody>
      </p:sp>
      <p:sp>
        <p:nvSpPr>
          <p:cNvPr id="3" name="Content Placeholder 2"/>
          <p:cNvSpPr>
            <a:spLocks noGrp="1"/>
          </p:cNvSpPr>
          <p:nvPr>
            <p:ph idx="1"/>
          </p:nvPr>
        </p:nvSpPr>
        <p:spPr/>
        <p:txBody>
          <a:bodyPr/>
          <a:lstStyle/>
          <a:p>
            <a:pPr marL="0" indent="0">
              <a:buNone/>
            </a:pPr>
            <a:r>
              <a:rPr lang="en-US" sz="2800" dirty="0" smtClean="0"/>
              <a:t>TCP vs UDP:</a:t>
            </a:r>
          </a:p>
          <a:p>
            <a:pPr marL="0" indent="0">
              <a:buNone/>
            </a:pPr>
            <a:endParaRPr lang="en-US" sz="2800" dirty="0"/>
          </a:p>
          <a:p>
            <a:pPr marL="0" indent="0">
              <a:buNone/>
            </a:pPr>
            <a:r>
              <a:rPr lang="en-US" sz="2800" dirty="0" smtClean="0"/>
              <a:t>UDP Queries:										98.3%</a:t>
            </a:r>
          </a:p>
          <a:p>
            <a:pPr marL="0" indent="0">
              <a:buNone/>
            </a:pPr>
            <a:r>
              <a:rPr lang="en-US" sz="2800" dirty="0" smtClean="0"/>
              <a:t>TCP Queries:										  1.7%</a:t>
            </a:r>
          </a:p>
        </p:txBody>
      </p:sp>
      <p:sp>
        <p:nvSpPr>
          <p:cNvPr id="4" name="Slide Number Placeholder 3"/>
          <p:cNvSpPr>
            <a:spLocks noGrp="1"/>
          </p:cNvSpPr>
          <p:nvPr>
            <p:ph type="sldNum" sz="quarter" idx="10"/>
          </p:nvPr>
        </p:nvSpPr>
        <p:spPr/>
        <p:txBody>
          <a:bodyPr/>
          <a:lstStyle/>
          <a:p>
            <a:pPr>
              <a:defRPr/>
            </a:pPr>
            <a:fld id="{DBB1F61E-D2C3-F043-9C6D-07E847FEE88A}" type="slidenum">
              <a:rPr lang="en-US" smtClean="0"/>
              <a:pPr>
                <a:defRPr/>
              </a:pPr>
              <a:t>9</a:t>
            </a:fld>
            <a:endParaRPr lang="en-US"/>
          </a:p>
        </p:txBody>
      </p:sp>
      <p:sp>
        <p:nvSpPr>
          <p:cNvPr id="5" name="TextBox 4"/>
          <p:cNvSpPr txBox="1"/>
          <p:nvPr/>
        </p:nvSpPr>
        <p:spPr>
          <a:xfrm>
            <a:off x="1097280" y="4480560"/>
            <a:ext cx="7324344" cy="1477328"/>
          </a:xfrm>
          <a:prstGeom prst="rect">
            <a:avLst/>
          </a:prstGeom>
          <a:noFill/>
        </p:spPr>
        <p:txBody>
          <a:bodyPr wrap="square" rtlCol="0">
            <a:spAutoFit/>
          </a:bodyPr>
          <a:lstStyle/>
          <a:p>
            <a:r>
              <a:rPr lang="en-US" sz="1800" dirty="0" smtClean="0">
                <a:latin typeface="AhnbergHand" charset="0"/>
                <a:ea typeface="AhnbergHand" charset="0"/>
                <a:cs typeface="AhnbergHand" charset="0"/>
              </a:rPr>
              <a:t>There is an open question here whether this TCP query rate is a result of a prior query using no or a small EDNS(0) UDP Buffer size and receiving a truncated UDP response, or whether the </a:t>
            </a:r>
            <a:r>
              <a:rPr lang="en-US" sz="1800" dirty="0" smtClean="0">
                <a:latin typeface="AhnbergHand" charset="0"/>
                <a:ea typeface="AhnbergHand" charset="0"/>
                <a:cs typeface="AhnbergHand" charset="0"/>
              </a:rPr>
              <a:t>resolver has </a:t>
            </a:r>
            <a:r>
              <a:rPr lang="en-US" sz="1800" dirty="0" smtClean="0">
                <a:latin typeface="AhnbergHand" charset="0"/>
                <a:ea typeface="AhnbergHand" charset="0"/>
                <a:cs typeface="AhnbergHand" charset="0"/>
              </a:rPr>
              <a:t>chosen to use TCP without a prior UDP query and truncated response</a:t>
            </a:r>
            <a:endParaRPr lang="en-US" sz="1800" dirty="0">
              <a:latin typeface="AhnbergHand" charset="0"/>
              <a:ea typeface="AhnbergHand" charset="0"/>
              <a:cs typeface="AhnbergHand" charset="0"/>
            </a:endParaRPr>
          </a:p>
        </p:txBody>
      </p:sp>
    </p:spTree>
    <p:extLst>
      <p:ext uri="{BB962C8B-B14F-4D97-AF65-F5344CB8AC3E}">
        <p14:creationId xmlns:p14="http://schemas.microsoft.com/office/powerpoint/2010/main" val="2084931211"/>
      </p:ext>
    </p:extLst>
  </p:cSld>
  <p:clrMapOvr>
    <a:masterClrMapping/>
  </p:clrMapOvr>
</p:sld>
</file>

<file path=ppt/theme/theme1.xml><?xml version="1.0" encoding="utf-8"?>
<a:theme xmlns:a="http://schemas.openxmlformats.org/drawingml/2006/main" name="APNIC 32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APNIC 32 PPT template.pot</Template>
  <TotalTime>23320</TotalTime>
  <Words>2479</Words>
  <Application>Microsoft Macintosh PowerPoint</Application>
  <PresentationFormat>On-screen Show (4:3)</PresentationFormat>
  <Paragraphs>498</Paragraphs>
  <Slides>47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47</vt:i4>
      </vt:variant>
    </vt:vector>
  </HeadingPairs>
  <TitlesOfParts>
    <vt:vector size="55" baseType="lpstr">
      <vt:lpstr>AhnbergHand</vt:lpstr>
      <vt:lpstr>Calibri</vt:lpstr>
      <vt:lpstr>Mangal</vt:lpstr>
      <vt:lpstr>Max's Handwritin</vt:lpstr>
      <vt:lpstr>ＭＳ Ｐゴシック</vt:lpstr>
      <vt:lpstr>Powderfinger Type</vt:lpstr>
      <vt:lpstr>Arial</vt:lpstr>
      <vt:lpstr>APNIC 32 PPT template</vt:lpstr>
      <vt:lpstr>Who’s Asking?</vt:lpstr>
      <vt:lpstr>Background</vt:lpstr>
      <vt:lpstr>Background</vt:lpstr>
      <vt:lpstr>Background</vt:lpstr>
      <vt:lpstr>Background</vt:lpstr>
      <vt:lpstr>Root Query Profiles</vt:lpstr>
      <vt:lpstr>Root Query Profile</vt:lpstr>
      <vt:lpstr>Root Query Profile</vt:lpstr>
      <vt:lpstr>Root Query Profile</vt:lpstr>
      <vt:lpstr>Root Query Profile</vt:lpstr>
      <vt:lpstr>Root Query Profile</vt:lpstr>
      <vt:lpstr>Root Query Profile</vt:lpstr>
      <vt:lpstr>Resolvers querying the Root</vt:lpstr>
      <vt:lpstr>Top 20 Queriers</vt:lpstr>
      <vt:lpstr>Query Intensity</vt:lpstr>
      <vt:lpstr>Query Intensity</vt:lpstr>
      <vt:lpstr>Lets filter out NXDOMAIN queries…</vt:lpstr>
      <vt:lpstr>Top 20 Queriers</vt:lpstr>
      <vt:lpstr>Query Intensity</vt:lpstr>
      <vt:lpstr>Measuring the DNS</vt:lpstr>
      <vt:lpstr>Similarity</vt:lpstr>
      <vt:lpstr>Top 20 Queriers</vt:lpstr>
      <vt:lpstr>Similarity</vt:lpstr>
      <vt:lpstr>Similarity</vt:lpstr>
      <vt:lpstr>Query Set</vt:lpstr>
      <vt:lpstr>Experiment Query Set</vt:lpstr>
      <vt:lpstr>Query Behaviour</vt:lpstr>
      <vt:lpstr>Query Behaviour</vt:lpstr>
      <vt:lpstr>Query Behaviour</vt:lpstr>
      <vt:lpstr>Query Behaviour</vt:lpstr>
      <vt:lpstr>Seen at the APNIC Server</vt:lpstr>
      <vt:lpstr>Seen at a Root Server</vt:lpstr>
      <vt:lpstr>Seen at a Root Server</vt:lpstr>
      <vt:lpstr>Query Ratio</vt:lpstr>
      <vt:lpstr>Query Ratio</vt:lpstr>
      <vt:lpstr>Query Ratio</vt:lpstr>
      <vt:lpstr>Google PDNS Query Ratio</vt:lpstr>
      <vt:lpstr>Comcast Resolver Query Rate</vt:lpstr>
      <vt:lpstr>Correlation</vt:lpstr>
      <vt:lpstr>Correlation</vt:lpstr>
      <vt:lpstr>Preliminary Findings</vt:lpstr>
      <vt:lpstr>Preliminary Findings</vt:lpstr>
      <vt:lpstr>Preliminary Findings</vt:lpstr>
      <vt:lpstr>Preliminary Findings</vt:lpstr>
      <vt:lpstr>Preliminary Findings</vt:lpstr>
      <vt:lpstr>This is work in progress</vt:lpstr>
      <vt:lpstr>Questions?</vt:lpstr>
    </vt:vector>
  </TitlesOfParts>
  <Company>APNIC</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Bhadrika Magan</dc:creator>
  <cp:lastModifiedBy>Geoff Huston</cp:lastModifiedBy>
  <cp:revision>228</cp:revision>
  <cp:lastPrinted>2017-01-18T19:42:16Z</cp:lastPrinted>
  <dcterms:created xsi:type="dcterms:W3CDTF">2011-08-09T21:25:48Z</dcterms:created>
  <dcterms:modified xsi:type="dcterms:W3CDTF">2017-04-27T23:58:36Z</dcterms:modified>
</cp:coreProperties>
</file>